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notesMasterIdLst>
    <p:notesMasterId r:id="rId33"/>
  </p:notesMasterIdLst>
  <p:sldIdLst>
    <p:sldId id="257" r:id="rId2"/>
    <p:sldId id="288" r:id="rId3"/>
    <p:sldId id="290" r:id="rId4"/>
    <p:sldId id="301" r:id="rId5"/>
    <p:sldId id="287" r:id="rId6"/>
    <p:sldId id="259" r:id="rId7"/>
    <p:sldId id="269" r:id="rId8"/>
    <p:sldId id="260" r:id="rId9"/>
    <p:sldId id="302" r:id="rId10"/>
    <p:sldId id="295" r:id="rId11"/>
    <p:sldId id="296" r:id="rId12"/>
    <p:sldId id="297" r:id="rId13"/>
    <p:sldId id="291" r:id="rId14"/>
    <p:sldId id="265" r:id="rId15"/>
    <p:sldId id="266" r:id="rId16"/>
    <p:sldId id="274" r:id="rId17"/>
    <p:sldId id="275" r:id="rId18"/>
    <p:sldId id="303" r:id="rId19"/>
    <p:sldId id="267" r:id="rId20"/>
    <p:sldId id="283" r:id="rId21"/>
    <p:sldId id="276" r:id="rId22"/>
    <p:sldId id="271" r:id="rId23"/>
    <p:sldId id="289" r:id="rId24"/>
    <p:sldId id="293" r:id="rId25"/>
    <p:sldId id="298" r:id="rId26"/>
    <p:sldId id="278" r:id="rId27"/>
    <p:sldId id="299" r:id="rId28"/>
    <p:sldId id="280" r:id="rId29"/>
    <p:sldId id="300" r:id="rId30"/>
    <p:sldId id="279" r:id="rId31"/>
    <p:sldId id="294" r:id="rId3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FFFCC"/>
    <a:srgbClr val="EED9BD"/>
    <a:srgbClr val="D7F0EB"/>
    <a:srgbClr val="FDE9CB"/>
    <a:srgbClr val="FADFE9"/>
    <a:srgbClr val="E5F3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6" d="100"/>
          <a:sy n="96" d="100"/>
        </p:scale>
        <p:origin x="192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20A727-190C-47BA-8D38-B07153408B6D}" type="datetimeFigureOut">
              <a:rPr lang="zh-HK" altLang="en-US" smtClean="0"/>
              <a:t>8/10/2021</a:t>
            </a:fld>
            <a:endParaRPr lang="zh-HK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9EE25C-0504-467A-8369-B42A65D6E47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99633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YBrvUQzyKw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>
                <a:hlinkClick r:id="rId3"/>
              </a:rPr>
              <a:t>https://www.youtube.com/watch?v=QYBrvUQzyKw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89474-465B-489D-B8A3-5400E149923A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3675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89474-465B-489D-B8A3-5400E149923A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1792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89474-465B-489D-B8A3-5400E149923A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4485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C85B4-F927-4384-8252-6C5627E87942}" type="datetimeFigureOut">
              <a:rPr lang="zh-TW" altLang="en-US" smtClean="0"/>
              <a:t>2021/10/8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C5F44-BF22-4AD9-991C-958E3C4086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0394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C85B4-F927-4384-8252-6C5627E87942}" type="datetimeFigureOut">
              <a:rPr lang="zh-TW" altLang="en-US" smtClean="0"/>
              <a:t>2021/10/8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C5F44-BF22-4AD9-991C-958E3C4086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4018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C85B4-F927-4384-8252-6C5627E87942}" type="datetimeFigureOut">
              <a:rPr lang="zh-TW" altLang="en-US" smtClean="0"/>
              <a:t>2021/10/8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C5F44-BF22-4AD9-991C-958E3C4086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4615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C85B4-F927-4384-8252-6C5627E87942}" type="datetimeFigureOut">
              <a:rPr lang="zh-TW" altLang="en-US" smtClean="0"/>
              <a:t>2021/10/8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C5F44-BF22-4AD9-991C-958E3C4086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1559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C85B4-F927-4384-8252-6C5627E87942}" type="datetimeFigureOut">
              <a:rPr lang="zh-TW" altLang="en-US" smtClean="0"/>
              <a:t>2021/10/8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C5F44-BF22-4AD9-991C-958E3C4086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445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C85B4-F927-4384-8252-6C5627E87942}" type="datetimeFigureOut">
              <a:rPr lang="zh-TW" altLang="en-US" smtClean="0"/>
              <a:t>2021/10/8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C5F44-BF22-4AD9-991C-958E3C4086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9159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C85B4-F927-4384-8252-6C5627E87942}" type="datetimeFigureOut">
              <a:rPr lang="zh-TW" altLang="en-US" smtClean="0"/>
              <a:t>2021/10/8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C5F44-BF22-4AD9-991C-958E3C4086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6809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C85B4-F927-4384-8252-6C5627E87942}" type="datetimeFigureOut">
              <a:rPr lang="zh-TW" altLang="en-US" smtClean="0"/>
              <a:t>2021/10/8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C5F44-BF22-4AD9-991C-958E3C4086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6512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C85B4-F927-4384-8252-6C5627E87942}" type="datetimeFigureOut">
              <a:rPr lang="zh-TW" altLang="en-US" smtClean="0"/>
              <a:t>2021/10/8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C5F44-BF22-4AD9-991C-958E3C4086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7830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C85B4-F927-4384-8252-6C5627E87942}" type="datetimeFigureOut">
              <a:rPr lang="zh-TW" altLang="en-US" smtClean="0"/>
              <a:t>2021/10/8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C5F44-BF22-4AD9-991C-958E3C4086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411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C85B4-F927-4384-8252-6C5627E87942}" type="datetimeFigureOut">
              <a:rPr lang="zh-TW" altLang="en-US" smtClean="0"/>
              <a:t>2021/10/8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C5F44-BF22-4AD9-991C-958E3C4086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3549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C85B4-F927-4384-8252-6C5627E87942}" type="datetimeFigureOut">
              <a:rPr lang="zh-TW" altLang="en-US" smtClean="0"/>
              <a:t>2021/10/8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C5F44-BF22-4AD9-991C-958E3C40860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1419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cuisine%20and%20ditafun.pdf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9" descr="6a2_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" t="5902" r="9045" b="6944"/>
          <a:stretch>
            <a:fillRect/>
          </a:stretch>
        </p:blipFill>
        <p:spPr bwMode="auto">
          <a:xfrm>
            <a:off x="1" y="-7549"/>
            <a:ext cx="12192000" cy="6858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CC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/>
          <a:srcRect l="491" r="12313"/>
          <a:stretch/>
        </p:blipFill>
        <p:spPr>
          <a:xfrm>
            <a:off x="-167586" y="1216252"/>
            <a:ext cx="3657296" cy="3631899"/>
          </a:xfrm>
          <a:prstGeom prst="rect">
            <a:avLst/>
          </a:prstGeom>
        </p:spPr>
      </p:pic>
      <p:pic>
        <p:nvPicPr>
          <p:cNvPr id="9" name="Picture 33" descr="p89m_02_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08" b="4881"/>
          <a:stretch>
            <a:fillRect/>
          </a:stretch>
        </p:blipFill>
        <p:spPr bwMode="auto">
          <a:xfrm rot="560199">
            <a:off x="3300985" y="1716585"/>
            <a:ext cx="3164959" cy="263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5"/>
          <a:srcRect l="13501" r="13000" b="1164"/>
          <a:stretch/>
        </p:blipFill>
        <p:spPr>
          <a:xfrm rot="21262746">
            <a:off x="5956613" y="1277688"/>
            <a:ext cx="3403918" cy="2887149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6"/>
          <a:srcRect l="12323" r="14578"/>
          <a:stretch/>
        </p:blipFill>
        <p:spPr>
          <a:xfrm rot="356373">
            <a:off x="9126516" y="1764688"/>
            <a:ext cx="2932597" cy="2720528"/>
          </a:xfrm>
          <a:prstGeom prst="rect">
            <a:avLst/>
          </a:prstGeom>
        </p:spPr>
      </p:pic>
      <p:sp>
        <p:nvSpPr>
          <p:cNvPr id="12" name="標題 1"/>
          <p:cNvSpPr txBox="1">
            <a:spLocks/>
          </p:cNvSpPr>
          <p:nvPr/>
        </p:nvSpPr>
        <p:spPr>
          <a:xfrm>
            <a:off x="0" y="211132"/>
            <a:ext cx="12192001" cy="11540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五</a:t>
            </a:r>
            <a:r>
              <a:rPr lang="en-US" altLang="zh-TW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6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色香味俱全的中國菜</a:t>
            </a:r>
          </a:p>
        </p:txBody>
      </p:sp>
      <p:sp>
        <p:nvSpPr>
          <p:cNvPr id="14" name="標題 1"/>
          <p:cNvSpPr>
            <a:spLocks noGrp="1"/>
          </p:cNvSpPr>
          <p:nvPr>
            <p:ph type="title"/>
          </p:nvPr>
        </p:nvSpPr>
        <p:spPr>
          <a:xfrm>
            <a:off x="2100329" y="4455238"/>
            <a:ext cx="7674735" cy="1325563"/>
          </a:xfrm>
        </p:spPr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甚麼是 色、香、味 俱全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標題 1"/>
          <p:cNvSpPr txBox="1">
            <a:spLocks/>
          </p:cNvSpPr>
          <p:nvPr/>
        </p:nvSpPr>
        <p:spPr>
          <a:xfrm>
            <a:off x="2100329" y="5524888"/>
            <a:ext cx="90270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看到課題，你會想到甚麼</a:t>
            </a:r>
            <a:r>
              <a:rPr lang="zh-TW" altLang="en-US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中國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菜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238703" y="1190385"/>
            <a:ext cx="1777285" cy="461665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  <a:prstDash val="dashDot"/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</a:rPr>
              <a:t>俱全</a:t>
            </a:r>
            <a:r>
              <a:rPr lang="en-US" altLang="zh-TW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</a:rPr>
              <a:t>: </a:t>
            </a:r>
            <a:r>
              <a:rPr lang="zh-TW" alt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</a:rPr>
              <a:t>齊全</a:t>
            </a:r>
          </a:p>
        </p:txBody>
      </p:sp>
    </p:spTree>
    <p:extLst>
      <p:ext uri="{BB962C8B-B14F-4D97-AF65-F5344CB8AC3E}">
        <p14:creationId xmlns:p14="http://schemas.microsoft.com/office/powerpoint/2010/main" val="287182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2-6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段落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               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P27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494" t="8656" r="19604" b="13502"/>
          <a:stretch/>
        </p:blipFill>
        <p:spPr>
          <a:xfrm>
            <a:off x="838200" y="-7304"/>
            <a:ext cx="10632583" cy="68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75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5"/>
          <p:cNvPicPr>
            <a:picLocks noChangeAspect="1"/>
          </p:cNvPicPr>
          <p:nvPr/>
        </p:nvPicPr>
        <p:blipFill rotWithShape="1">
          <a:blip r:embed="rId2"/>
          <a:srcRect l="20324" t="10432" r="19604" b="75657"/>
          <a:stretch/>
        </p:blipFill>
        <p:spPr>
          <a:xfrm>
            <a:off x="513008" y="691165"/>
            <a:ext cx="11788051" cy="1534732"/>
          </a:xfrm>
          <a:prstGeom prst="rect">
            <a:avLst/>
          </a:prstGeom>
        </p:spPr>
      </p:pic>
      <p:pic>
        <p:nvPicPr>
          <p:cNvPr id="8" name="內容版面配置區 5"/>
          <p:cNvPicPr>
            <a:picLocks noChangeAspect="1"/>
          </p:cNvPicPr>
          <p:nvPr/>
        </p:nvPicPr>
        <p:blipFill rotWithShape="1">
          <a:blip r:embed="rId2"/>
          <a:srcRect l="20324" t="25526" r="19604" b="60563"/>
          <a:stretch/>
        </p:blipFill>
        <p:spPr>
          <a:xfrm>
            <a:off x="453405" y="2831205"/>
            <a:ext cx="11689137" cy="1521854"/>
          </a:xfrm>
          <a:prstGeom prst="rect">
            <a:avLst/>
          </a:prstGeom>
        </p:spPr>
      </p:pic>
      <p:pic>
        <p:nvPicPr>
          <p:cNvPr id="9" name="內容版面配置區 5"/>
          <p:cNvPicPr>
            <a:picLocks noChangeAspect="1"/>
          </p:cNvPicPr>
          <p:nvPr/>
        </p:nvPicPr>
        <p:blipFill rotWithShape="1">
          <a:blip r:embed="rId2"/>
          <a:srcRect l="20324" t="39733" r="19604" b="47244"/>
          <a:stretch/>
        </p:blipFill>
        <p:spPr>
          <a:xfrm>
            <a:off x="453405" y="4881048"/>
            <a:ext cx="11535142" cy="1405944"/>
          </a:xfrm>
          <a:prstGeom prst="rect">
            <a:avLst/>
          </a:prstGeom>
        </p:spPr>
      </p:pic>
      <p:sp>
        <p:nvSpPr>
          <p:cNvPr id="12" name="橢圓 11"/>
          <p:cNvSpPr/>
          <p:nvPr/>
        </p:nvSpPr>
        <p:spPr>
          <a:xfrm>
            <a:off x="3876542" y="1267240"/>
            <a:ext cx="850005" cy="8864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4569855" y="3456648"/>
            <a:ext cx="1148365" cy="6130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橢圓 13"/>
          <p:cNvSpPr/>
          <p:nvPr/>
        </p:nvSpPr>
        <p:spPr>
          <a:xfrm>
            <a:off x="5144037" y="5454115"/>
            <a:ext cx="850005" cy="8864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629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324" t="53989" r="19604" b="29732"/>
          <a:stretch/>
        </p:blipFill>
        <p:spPr>
          <a:xfrm>
            <a:off x="371623" y="546764"/>
            <a:ext cx="11711298" cy="1784313"/>
          </a:xfrm>
          <a:prstGeom prst="rect">
            <a:avLst/>
          </a:prstGeom>
        </p:spPr>
      </p:pic>
      <p:pic>
        <p:nvPicPr>
          <p:cNvPr id="5" name="內容版面配置區 5"/>
          <p:cNvPicPr>
            <a:picLocks noChangeAspect="1"/>
          </p:cNvPicPr>
          <p:nvPr/>
        </p:nvPicPr>
        <p:blipFill rotWithShape="1">
          <a:blip r:embed="rId2"/>
          <a:srcRect l="20324" t="69972" r="19604" b="15821"/>
          <a:stretch/>
        </p:blipFill>
        <p:spPr>
          <a:xfrm>
            <a:off x="468302" y="2877356"/>
            <a:ext cx="11736205" cy="1560490"/>
          </a:xfrm>
          <a:prstGeom prst="rect">
            <a:avLst/>
          </a:prstGeom>
        </p:spPr>
      </p:pic>
      <p:sp>
        <p:nvSpPr>
          <p:cNvPr id="6" name="橢圓 5"/>
          <p:cNvSpPr/>
          <p:nvPr/>
        </p:nvSpPr>
        <p:spPr>
          <a:xfrm>
            <a:off x="7289444" y="1280119"/>
            <a:ext cx="850005" cy="8864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6375041" y="3551352"/>
            <a:ext cx="2627291" cy="8864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965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9" descr="6a2_3">
            <a:extLst>
              <a:ext uri="{FF2B5EF4-FFF2-40B4-BE49-F238E27FC236}">
                <a16:creationId xmlns:a16="http://schemas.microsoft.com/office/drawing/2014/main" id="{58593C62-0E62-4000-8794-D3F883A5B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" t="5902" r="9045" b="6944"/>
          <a:stretch>
            <a:fillRect/>
          </a:stretch>
        </p:blipFill>
        <p:spPr bwMode="auto">
          <a:xfrm>
            <a:off x="-9482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CC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2272A72B-0B02-48E6-8FFE-888DE4408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1. </a:t>
            </a:r>
            <a:r>
              <a:rPr lang="zh-TW" altLang="en-US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中國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菜素來以甚麼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聞名於世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CE5D8A4-B43E-4DE9-86C5-8E2F0D4C72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26B82AE-5ADC-455C-8F23-2A09096607B1}"/>
              </a:ext>
            </a:extLst>
          </p:cNvPr>
          <p:cNvSpPr/>
          <p:nvPr/>
        </p:nvSpPr>
        <p:spPr>
          <a:xfrm>
            <a:off x="231228" y="105103"/>
            <a:ext cx="1324303" cy="57593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/>
              <a:t>第一段</a:t>
            </a:r>
            <a:endParaRPr lang="zh-CN" altLang="en-US" sz="280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6B11110-4295-4ECB-8DBE-A0074668DC97}"/>
              </a:ext>
            </a:extLst>
          </p:cNvPr>
          <p:cNvSpPr/>
          <p:nvPr/>
        </p:nvSpPr>
        <p:spPr>
          <a:xfrm>
            <a:off x="1008380" y="4942636"/>
            <a:ext cx="10175240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F0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zh-CN" altLang="en-US" sz="2800" dirty="0"/>
              <a:t>全世界都知道，無人不知</a:t>
            </a:r>
            <a:r>
              <a:rPr lang="zh-TW" altLang="en-US" sz="2800" dirty="0"/>
              <a:t>，</a:t>
            </a:r>
            <a:r>
              <a:rPr lang="zh-CN" altLang="en-US" sz="2800" dirty="0"/>
              <a:t>無人不曉。形容非常著名。</a:t>
            </a:r>
            <a:endParaRPr lang="en-US" altLang="zh-CN" sz="2800" dirty="0"/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近</a:t>
            </a:r>
            <a:r>
              <a:rPr lang="zh-TW" altLang="en-US" sz="2800" dirty="0"/>
              <a:t>義詞</a:t>
            </a:r>
            <a:r>
              <a:rPr lang="en-US" altLang="zh-TW" sz="2800" dirty="0"/>
              <a:t>: 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舉世聞名丶名揚四海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FF539B61-86F0-4778-8028-460BF2B5433D}"/>
              </a:ext>
            </a:extLst>
          </p:cNvPr>
          <p:cNvSpPr/>
          <p:nvPr/>
        </p:nvSpPr>
        <p:spPr>
          <a:xfrm>
            <a:off x="1116724" y="1825625"/>
            <a:ext cx="2262313" cy="1743485"/>
          </a:xfrm>
          <a:prstGeom prst="roundRect">
            <a:avLst/>
          </a:prstGeom>
          <a:solidFill>
            <a:srgbClr val="CCECFF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9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色</a:t>
            </a:r>
            <a:endParaRPr lang="zh-CN" altLang="en-US" sz="9600" dirty="0">
              <a:solidFill>
                <a:schemeClr val="tx1"/>
              </a:solidFill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0327354F-5E13-4C95-B561-138BFADC9097}"/>
              </a:ext>
            </a:extLst>
          </p:cNvPr>
          <p:cNvSpPr/>
          <p:nvPr/>
        </p:nvSpPr>
        <p:spPr>
          <a:xfrm>
            <a:off x="3687163" y="1825625"/>
            <a:ext cx="2262313" cy="1743485"/>
          </a:xfrm>
          <a:prstGeom prst="roundRect">
            <a:avLst/>
          </a:prstGeom>
          <a:solidFill>
            <a:srgbClr val="FF9999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9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香</a:t>
            </a:r>
            <a:endParaRPr lang="zh-CN" altLang="en-US" sz="9600" dirty="0">
              <a:solidFill>
                <a:schemeClr val="tx1"/>
              </a:solidFill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A7AA9AA-20F0-4D92-A176-F6893BB81095}"/>
              </a:ext>
            </a:extLst>
          </p:cNvPr>
          <p:cNvSpPr/>
          <p:nvPr/>
        </p:nvSpPr>
        <p:spPr>
          <a:xfrm>
            <a:off x="6257602" y="1825625"/>
            <a:ext cx="2262313" cy="1743485"/>
          </a:xfrm>
          <a:prstGeom prst="roundRect">
            <a:avLst/>
          </a:prstGeom>
          <a:solidFill>
            <a:srgbClr val="CCCCFF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9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味</a:t>
            </a:r>
            <a:endParaRPr lang="zh-CN" altLang="en-US" sz="9600" dirty="0">
              <a:solidFill>
                <a:schemeClr val="tx1"/>
              </a:solidFill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CED31774-2469-4C18-91C0-004FFD46CB74}"/>
              </a:ext>
            </a:extLst>
          </p:cNvPr>
          <p:cNvSpPr/>
          <p:nvPr/>
        </p:nvSpPr>
        <p:spPr>
          <a:xfrm>
            <a:off x="8828041" y="1825625"/>
            <a:ext cx="2262313" cy="1743485"/>
          </a:xfrm>
          <a:prstGeom prst="roundRect">
            <a:avLst/>
          </a:prstGeom>
          <a:solidFill>
            <a:srgbClr val="FFCC66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9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形</a:t>
            </a:r>
            <a:endParaRPr lang="zh-CN" altLang="en-US" sz="9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63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9" descr="6a2_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" t="5902" r="9045" b="6944"/>
          <a:stretch>
            <a:fillRect/>
          </a:stretch>
        </p:blipFill>
        <p:spPr bwMode="auto">
          <a:xfrm>
            <a:off x="-9482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CC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445623" y="1842089"/>
            <a:ext cx="96442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塊、片、丁、絲、粒、茸、末、花等</a:t>
            </a:r>
          </a:p>
        </p:txBody>
      </p:sp>
      <p:pic>
        <p:nvPicPr>
          <p:cNvPr id="1028" name="Picture 4" descr="「刀工末狀」的圖片搜尋結果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2" t="3884" r="3167" b="4050"/>
          <a:stretch/>
        </p:blipFill>
        <p:spPr bwMode="auto">
          <a:xfrm>
            <a:off x="6096000" y="567878"/>
            <a:ext cx="1809750" cy="122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「菜片狀」的圖片搜尋結果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84"/>
          <a:stretch/>
        </p:blipFill>
        <p:spPr bwMode="auto">
          <a:xfrm>
            <a:off x="10027154" y="604213"/>
            <a:ext cx="1719223" cy="123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445623" y="1051381"/>
            <a:ext cx="5827236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刀工精細是</a:t>
            </a:r>
            <a:r>
              <a:rPr lang="zh-CN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如何體現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? 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6" name="Picture 2" descr="「切丁」的圖片搜尋結果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527" y="536677"/>
            <a:ext cx="1943871" cy="133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445623" y="2752455"/>
            <a:ext cx="50577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為甚麼要重視刀工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419883" y="3283448"/>
            <a:ext cx="10625071" cy="1483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因為把材料切成不同形狀，不僅方便調味，而且會使菜餚看起來更精細美觀，讓人垂涎三尺。</a:t>
            </a:r>
          </a:p>
        </p:txBody>
      </p:sp>
      <p:sp>
        <p:nvSpPr>
          <p:cNvPr id="3" name="矩形 2"/>
          <p:cNvSpPr/>
          <p:nvPr/>
        </p:nvSpPr>
        <p:spPr>
          <a:xfrm>
            <a:off x="4889954" y="4172919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垂涎三尺</a:t>
            </a:r>
            <a:endParaRPr lang="zh-TW" altLang="en-US" sz="3200" dirty="0">
              <a:solidFill>
                <a:srgbClr val="7030A0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6925693" y="4097210"/>
            <a:ext cx="5143279" cy="1200329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形容非常貪饞或看見別人的東西極想據為己有</a:t>
            </a:r>
            <a:r>
              <a:rPr lang="zh-TW" altLang="en-US" sz="24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近義詞</a:t>
            </a:r>
            <a:r>
              <a:rPr lang="en-US" altLang="zh-TW" sz="24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4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垂涎欲滴</a:t>
            </a:r>
            <a:endParaRPr lang="en-US" altLang="zh-TW" sz="28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2" name="Picture 4" descr="「垂涎三尺」的圖片搜尋結果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7322" y="4627643"/>
            <a:ext cx="1615263" cy="161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79583D24-57AE-464D-8A7F-852275ECA9C5}"/>
              </a:ext>
            </a:extLst>
          </p:cNvPr>
          <p:cNvSpPr/>
          <p:nvPr/>
        </p:nvSpPr>
        <p:spPr>
          <a:xfrm>
            <a:off x="231228" y="105103"/>
            <a:ext cx="1324303" cy="57593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/>
              <a:t>第二段</a:t>
            </a:r>
            <a:endParaRPr lang="zh-CN" altLang="en-US" sz="2800" dirty="0"/>
          </a:p>
        </p:txBody>
      </p:sp>
      <p:sp>
        <p:nvSpPr>
          <p:cNvPr id="16" name="文字方塊 9">
            <a:extLst>
              <a:ext uri="{FF2B5EF4-FFF2-40B4-BE49-F238E27FC236}">
                <a16:creationId xmlns:a16="http://schemas.microsoft.com/office/drawing/2014/main" id="{2AD02985-8380-48E1-81C5-E491E8044114}"/>
              </a:ext>
            </a:extLst>
          </p:cNvPr>
          <p:cNvSpPr txBox="1"/>
          <p:nvPr/>
        </p:nvSpPr>
        <p:spPr>
          <a:xfrm>
            <a:off x="231228" y="5078186"/>
            <a:ext cx="106250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這一段運用了哪些說明方法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文字方塊 9">
            <a:extLst>
              <a:ext uri="{FF2B5EF4-FFF2-40B4-BE49-F238E27FC236}">
                <a16:creationId xmlns:a16="http://schemas.microsoft.com/office/drawing/2014/main" id="{D5B595D5-0B54-44F4-9857-5110B32947D2}"/>
              </a:ext>
            </a:extLst>
          </p:cNvPr>
          <p:cNvSpPr txBox="1"/>
          <p:nvPr/>
        </p:nvSpPr>
        <p:spPr>
          <a:xfrm>
            <a:off x="686733" y="5785736"/>
            <a:ext cx="1737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舉例</a:t>
            </a:r>
          </a:p>
        </p:txBody>
      </p:sp>
    </p:spTree>
    <p:extLst>
      <p:ext uri="{BB962C8B-B14F-4D97-AF65-F5344CB8AC3E}">
        <p14:creationId xmlns:p14="http://schemas.microsoft.com/office/powerpoint/2010/main" val="410054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3" grpId="0"/>
      <p:bldP spid="13" grpId="0" animBg="1"/>
      <p:bldP spid="13" grpId="1" animBg="1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9" descr="6a2_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" t="5902" r="9045" b="694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CC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中國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菜有哪些烹調方法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93379" y="1517192"/>
            <a:ext cx="10515600" cy="789904"/>
          </a:xfrm>
        </p:spPr>
        <p:txBody>
          <a:bodyPr/>
          <a:lstStyle/>
          <a:p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蒸、煮、煎、炒、炸、燒、烤、煨、燜、燉</a:t>
            </a:r>
            <a:r>
              <a:rPr lang="en-US" altLang="zh-TW" sz="3200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</a:p>
          <a:p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9220" name="Picture 4" descr="「煨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16" y="2923504"/>
            <a:ext cx="3514725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「燜」的圖片搜尋結果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43"/>
          <a:stretch/>
        </p:blipFill>
        <p:spPr bwMode="auto">
          <a:xfrm>
            <a:off x="3964187" y="2923504"/>
            <a:ext cx="3238500" cy="341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「燒」的圖片搜尋結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188" y="2923505"/>
            <a:ext cx="4347163" cy="341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252069F4-29AE-42C1-890F-E5610CD92705}"/>
              </a:ext>
            </a:extLst>
          </p:cNvPr>
          <p:cNvSpPr/>
          <p:nvPr/>
        </p:nvSpPr>
        <p:spPr>
          <a:xfrm>
            <a:off x="231228" y="105103"/>
            <a:ext cx="1324303" cy="57593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/>
              <a:t>第三段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29112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9" descr="6a2_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" t="5902" r="9045" b="6944"/>
          <a:stretch>
            <a:fillRect/>
          </a:stretch>
        </p:blipFill>
        <p:spPr bwMode="auto">
          <a:xfrm>
            <a:off x="12878" y="-39886"/>
            <a:ext cx="12192000" cy="6858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CC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38503" y="869455"/>
            <a:ext cx="5343659" cy="5569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「不勝枚舉」是甚麼意思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pPr marL="0" indent="0">
              <a:buNone/>
            </a:pPr>
            <a:endParaRPr lang="zh-TW" altLang="en-US" sz="3200" dirty="0"/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5730239" y="879400"/>
            <a:ext cx="4771354" cy="5569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數量多，無法一一列舉。</a:t>
            </a: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638503" y="1719082"/>
            <a:ext cx="6366861" cy="5569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你能說出其他意思相近的成語嗎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內容版面配置區 2"/>
          <p:cNvSpPr txBox="1">
            <a:spLocks/>
          </p:cNvSpPr>
          <p:nvPr/>
        </p:nvSpPr>
        <p:spPr>
          <a:xfrm>
            <a:off x="6942982" y="1719082"/>
            <a:ext cx="2324368" cy="5569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不知凡幾丶</a:t>
            </a:r>
          </a:p>
        </p:txBody>
      </p:sp>
      <p:sp>
        <p:nvSpPr>
          <p:cNvPr id="11" name="內容版面配置區 2"/>
          <p:cNvSpPr txBox="1">
            <a:spLocks/>
          </p:cNvSpPr>
          <p:nvPr/>
        </p:nvSpPr>
        <p:spPr>
          <a:xfrm>
            <a:off x="9267350" y="1719081"/>
            <a:ext cx="2724953" cy="556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不計其數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8" y="3400023"/>
            <a:ext cx="3549757" cy="3457977"/>
          </a:xfrm>
          <a:prstGeom prst="rect">
            <a:avLst/>
          </a:prstGeom>
        </p:spPr>
      </p:pic>
      <p:pic>
        <p:nvPicPr>
          <p:cNvPr id="3076" name="Picture 4" descr="「燉」的圖片搜尋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636" y="4031087"/>
            <a:ext cx="3642425" cy="283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「蒸」的圖片搜尋結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951" y="3773510"/>
            <a:ext cx="5016049" cy="310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C2B4FD7D-F9A3-4394-B098-61007F683BA1}"/>
              </a:ext>
            </a:extLst>
          </p:cNvPr>
          <p:cNvSpPr/>
          <p:nvPr/>
        </p:nvSpPr>
        <p:spPr>
          <a:xfrm>
            <a:off x="231228" y="105103"/>
            <a:ext cx="1324303" cy="57593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/>
              <a:t>第三段</a:t>
            </a:r>
            <a:endParaRPr lang="zh-CN" altLang="en-US" sz="2800" dirty="0"/>
          </a:p>
        </p:txBody>
      </p:sp>
      <p:sp>
        <p:nvSpPr>
          <p:cNvPr id="14" name="文字方塊 9">
            <a:extLst>
              <a:ext uri="{FF2B5EF4-FFF2-40B4-BE49-F238E27FC236}">
                <a16:creationId xmlns:a16="http://schemas.microsoft.com/office/drawing/2014/main" id="{776C17AA-6172-49BC-BF31-4BEF95622C8C}"/>
              </a:ext>
            </a:extLst>
          </p:cNvPr>
          <p:cNvSpPr txBox="1"/>
          <p:nvPr/>
        </p:nvSpPr>
        <p:spPr>
          <a:xfrm>
            <a:off x="638503" y="2341201"/>
            <a:ext cx="10625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這一段運用了哪些說明方法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文字方塊 9">
            <a:extLst>
              <a:ext uri="{FF2B5EF4-FFF2-40B4-BE49-F238E27FC236}">
                <a16:creationId xmlns:a16="http://schemas.microsoft.com/office/drawing/2014/main" id="{699D1F2E-A096-4426-8D7B-A3FE4666794C}"/>
              </a:ext>
            </a:extLst>
          </p:cNvPr>
          <p:cNvSpPr txBox="1"/>
          <p:nvPr/>
        </p:nvSpPr>
        <p:spPr>
          <a:xfrm>
            <a:off x="6522817" y="2261438"/>
            <a:ext cx="1177670" cy="744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舉例</a:t>
            </a:r>
          </a:p>
        </p:txBody>
      </p:sp>
    </p:spTree>
    <p:extLst>
      <p:ext uri="{BB962C8B-B14F-4D97-AF65-F5344CB8AC3E}">
        <p14:creationId xmlns:p14="http://schemas.microsoft.com/office/powerpoint/2010/main" val="28010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0057" t="3401" r="21427" b="15948"/>
          <a:stretch/>
        </p:blipFill>
        <p:spPr>
          <a:xfrm>
            <a:off x="573107" y="0"/>
            <a:ext cx="8517813" cy="6600423"/>
          </a:xfrm>
          <a:prstGeom prst="rect">
            <a:avLst/>
          </a:prstGeom>
        </p:spPr>
      </p:pic>
      <p:sp>
        <p:nvSpPr>
          <p:cNvPr id="5" name="標題 4"/>
          <p:cNvSpPr txBox="1">
            <a:spLocks noGrp="1"/>
          </p:cNvSpPr>
          <p:nvPr>
            <p:ph type="title"/>
          </p:nvPr>
        </p:nvSpPr>
        <p:spPr>
          <a:xfrm>
            <a:off x="8867776" y="-526629"/>
            <a:ext cx="3324224" cy="1451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         完成書</a:t>
            </a:r>
            <a:r>
              <a:rPr lang="en-US" altLang="zh-TW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P26</a:t>
            </a:r>
            <a:endParaRPr lang="zh-TW" altLang="en-US" sz="4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摺角紙張 5"/>
          <p:cNvSpPr/>
          <p:nvPr/>
        </p:nvSpPr>
        <p:spPr>
          <a:xfrm>
            <a:off x="9292106" y="1175197"/>
            <a:ext cx="2665927" cy="2240924"/>
          </a:xfrm>
          <a:prstGeom prst="foldedCorne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2800" dirty="0"/>
              <a:t>蒸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TW" altLang="en-US" sz="2800" dirty="0"/>
              <a:t>字是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2800" dirty="0">
                <a:solidFill>
                  <a:srgbClr val="00B050"/>
                </a:solidFill>
              </a:rPr>
              <a:t>艸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TW" altLang="en-US" sz="2800" dirty="0"/>
              <a:t>部，不是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2800" dirty="0">
                <a:solidFill>
                  <a:srgbClr val="FF0000"/>
                </a:solidFill>
              </a:rPr>
              <a:t>火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TW" altLang="en-US" sz="2800" dirty="0"/>
              <a:t>部。</a:t>
            </a:r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2BB151A0-8557-483B-B0B3-81CDCB020B3B}"/>
              </a:ext>
            </a:extLst>
          </p:cNvPr>
          <p:cNvSpPr txBox="1">
            <a:spLocks/>
          </p:cNvSpPr>
          <p:nvPr/>
        </p:nvSpPr>
        <p:spPr>
          <a:xfrm>
            <a:off x="1227503" y="5353665"/>
            <a:ext cx="6796993" cy="55314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你能說出其他跟烹調有關的動詞嗎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7694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0057" t="3401" r="21427" b="15948"/>
          <a:stretch/>
        </p:blipFill>
        <p:spPr>
          <a:xfrm>
            <a:off x="573107" y="0"/>
            <a:ext cx="8517813" cy="6600423"/>
          </a:xfrm>
          <a:prstGeom prst="rect">
            <a:avLst/>
          </a:prstGeom>
        </p:spPr>
      </p:pic>
      <p:sp>
        <p:nvSpPr>
          <p:cNvPr id="5" name="標題 4"/>
          <p:cNvSpPr txBox="1">
            <a:spLocks noGrp="1"/>
          </p:cNvSpPr>
          <p:nvPr>
            <p:ph type="title"/>
          </p:nvPr>
        </p:nvSpPr>
        <p:spPr>
          <a:xfrm>
            <a:off x="8867776" y="-526629"/>
            <a:ext cx="3324224" cy="1451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         完成書</a:t>
            </a:r>
            <a:r>
              <a:rPr lang="en-US" altLang="zh-TW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P26</a:t>
            </a:r>
            <a:endParaRPr lang="zh-TW" altLang="en-US" sz="4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6790618" y="3109134"/>
            <a:ext cx="49244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火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4133557" y="3570799"/>
            <a:ext cx="49244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火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3457696" y="4061960"/>
            <a:ext cx="49244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火</a:t>
            </a:r>
          </a:p>
        </p:txBody>
      </p:sp>
      <p:sp>
        <p:nvSpPr>
          <p:cNvPr id="6" name="摺角紙張 5"/>
          <p:cNvSpPr/>
          <p:nvPr/>
        </p:nvSpPr>
        <p:spPr>
          <a:xfrm>
            <a:off x="9292106" y="1175197"/>
            <a:ext cx="2665927" cy="2240924"/>
          </a:xfrm>
          <a:prstGeom prst="foldedCorne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2800" dirty="0"/>
              <a:t>蒸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TW" altLang="en-US" sz="2800" dirty="0"/>
              <a:t>字是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2800" dirty="0">
                <a:solidFill>
                  <a:srgbClr val="00B050"/>
                </a:solidFill>
              </a:rPr>
              <a:t>艸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TW" altLang="en-US" sz="2800" dirty="0"/>
              <a:t>部，不是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2800" dirty="0">
                <a:solidFill>
                  <a:srgbClr val="FF0000"/>
                </a:solidFill>
              </a:rPr>
              <a:t>火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TW" altLang="en-US" sz="2800" dirty="0"/>
              <a:t>部。</a:t>
            </a:r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2BB151A0-8557-483B-B0B3-81CDCB020B3B}"/>
              </a:ext>
            </a:extLst>
          </p:cNvPr>
          <p:cNvSpPr txBox="1">
            <a:spLocks/>
          </p:cNvSpPr>
          <p:nvPr/>
        </p:nvSpPr>
        <p:spPr>
          <a:xfrm>
            <a:off x="1227503" y="5353665"/>
            <a:ext cx="6796993" cy="55314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你能說出其他跟烹調有關的動詞嗎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863DBBA-2239-4513-87F6-C05789011B53}"/>
              </a:ext>
            </a:extLst>
          </p:cNvPr>
          <p:cNvSpPr txBox="1"/>
          <p:nvPr/>
        </p:nvSpPr>
        <p:spPr>
          <a:xfrm>
            <a:off x="7751716" y="5336544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</a:rPr>
              <a:t>焗丶灼丶烘丶燒</a:t>
            </a:r>
            <a:r>
              <a:rPr lang="en-US" altLang="zh-TW" sz="2800" dirty="0">
                <a:solidFill>
                  <a:srgbClr val="FF0000"/>
                </a:solidFill>
              </a:rPr>
              <a:t>……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99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  <p:bldP spid="6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9" descr="6a2_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" t="5902" r="9045" b="694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CC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0957" y="248091"/>
            <a:ext cx="10515600" cy="1325563"/>
          </a:xfrm>
        </p:spPr>
        <p:txBody>
          <a:bodyPr/>
          <a:lstStyle/>
          <a:p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2685" y="916299"/>
            <a:ext cx="10515600" cy="775907"/>
          </a:xfrm>
        </p:spPr>
        <p:txBody>
          <a:bodyPr/>
          <a:lstStyle/>
          <a:p>
            <a:pPr marL="0" indent="0">
              <a:buNone/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你認識哪些調味的味道？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05459" y="1430816"/>
            <a:ext cx="43396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酸、辣、鹹、甜、苦</a:t>
            </a:r>
          </a:p>
        </p:txBody>
      </p:sp>
      <p:sp>
        <p:nvSpPr>
          <p:cNvPr id="5" name="標題 4"/>
          <p:cNvSpPr txBox="1">
            <a:spLocks/>
          </p:cNvSpPr>
          <p:nvPr/>
        </p:nvSpPr>
        <p:spPr>
          <a:xfrm>
            <a:off x="10200068" y="-72546"/>
            <a:ext cx="837126" cy="108952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7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         </a:t>
            </a:r>
          </a:p>
        </p:txBody>
      </p:sp>
      <p:pic>
        <p:nvPicPr>
          <p:cNvPr id="4100" name="Picture 4" descr="「調味料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903" y="1252245"/>
            <a:ext cx="4853411" cy="316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163628" y="3539975"/>
            <a:ext cx="63886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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除去一些材料本身腥羶的氣味。</a:t>
            </a:r>
            <a:endParaRPr lang="en-US" altLang="zh-TW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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增添食物的香味。</a:t>
            </a:r>
            <a:endParaRPr lang="zh-TW" altLang="en-US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內容版面配置區 2"/>
          <p:cNvSpPr txBox="1">
            <a:spLocks/>
          </p:cNvSpPr>
          <p:nvPr/>
        </p:nvSpPr>
        <p:spPr>
          <a:xfrm>
            <a:off x="590404" y="1936384"/>
            <a:ext cx="5340102" cy="11435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None/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為甚麼要用不同的調味料來烹調食物？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/>
          <a:srcRect l="-720" t="6683" r="-180" b="11292"/>
          <a:stretch/>
        </p:blipFill>
        <p:spPr>
          <a:xfrm>
            <a:off x="4829835" y="5273287"/>
            <a:ext cx="2296676" cy="142394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4596" y="4882910"/>
            <a:ext cx="4643663" cy="1509692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43C4FD51-ED3E-4971-92E5-2F91E8BC8685}"/>
              </a:ext>
            </a:extLst>
          </p:cNvPr>
          <p:cNvSpPr/>
          <p:nvPr/>
        </p:nvSpPr>
        <p:spPr>
          <a:xfrm>
            <a:off x="231228" y="105103"/>
            <a:ext cx="1324303" cy="57593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/>
              <a:t>第四段</a:t>
            </a:r>
            <a:endParaRPr lang="zh-CN" altLang="en-US" sz="2800" dirty="0"/>
          </a:p>
        </p:txBody>
      </p:sp>
      <p:sp>
        <p:nvSpPr>
          <p:cNvPr id="15" name="文字方塊 9">
            <a:extLst>
              <a:ext uri="{FF2B5EF4-FFF2-40B4-BE49-F238E27FC236}">
                <a16:creationId xmlns:a16="http://schemas.microsoft.com/office/drawing/2014/main" id="{DB66FFC1-B882-4CCB-A6B6-3AF2B2F89EED}"/>
              </a:ext>
            </a:extLst>
          </p:cNvPr>
          <p:cNvSpPr txBox="1"/>
          <p:nvPr/>
        </p:nvSpPr>
        <p:spPr>
          <a:xfrm>
            <a:off x="606514" y="4542742"/>
            <a:ext cx="10625071" cy="744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這一段運用了哪些說明方法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文字方塊 9">
            <a:extLst>
              <a:ext uri="{FF2B5EF4-FFF2-40B4-BE49-F238E27FC236}">
                <a16:creationId xmlns:a16="http://schemas.microsoft.com/office/drawing/2014/main" id="{3F959CEB-C9E5-4DCC-9AD9-8D30C0AB957F}"/>
              </a:ext>
            </a:extLst>
          </p:cNvPr>
          <p:cNvSpPr txBox="1"/>
          <p:nvPr/>
        </p:nvSpPr>
        <p:spPr>
          <a:xfrm>
            <a:off x="805459" y="5184009"/>
            <a:ext cx="1360444" cy="907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舉例</a:t>
            </a:r>
          </a:p>
        </p:txBody>
      </p:sp>
    </p:spTree>
    <p:extLst>
      <p:ext uri="{BB962C8B-B14F-4D97-AF65-F5344CB8AC3E}">
        <p14:creationId xmlns:p14="http://schemas.microsoft.com/office/powerpoint/2010/main" val="315277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1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670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3858581" y="315685"/>
            <a:ext cx="4474840" cy="648072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zh-TW" altLang="en-US" sz="3600" dirty="0"/>
              <a:t>初讀課文－自由朗讀</a:t>
            </a:r>
            <a:endParaRPr lang="zh-HK" altLang="en-US" sz="3600" dirty="0"/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1760540" y="313691"/>
            <a:ext cx="9833112" cy="5043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TW" dirty="0">
                <a:latin typeface="+mj-ea"/>
              </a:rPr>
              <a:t>1.</a:t>
            </a:r>
            <a:r>
              <a:rPr lang="zh-TW" altLang="en-US" dirty="0">
                <a:latin typeface="+mj-ea"/>
              </a:rPr>
              <a:t>注意音量</a:t>
            </a:r>
            <a:endParaRPr lang="en-US" altLang="zh-TW" dirty="0">
              <a:latin typeface="+mj-ea"/>
            </a:endParaRPr>
          </a:p>
          <a:p>
            <a:pPr>
              <a:lnSpc>
                <a:spcPct val="150000"/>
              </a:lnSpc>
            </a:pPr>
            <a:r>
              <a:rPr lang="en-US" altLang="zh-TW" dirty="0">
                <a:latin typeface="+mj-ea"/>
              </a:rPr>
              <a:t>2.</a:t>
            </a:r>
            <a:r>
              <a:rPr lang="zh-TW" altLang="en-US" dirty="0">
                <a:latin typeface="+mj-ea"/>
              </a:rPr>
              <a:t>不漏字、不多字</a:t>
            </a:r>
            <a:endParaRPr lang="en-US" altLang="zh-TW" dirty="0">
              <a:latin typeface="+mj-ea"/>
            </a:endParaRPr>
          </a:p>
          <a:p>
            <a:pPr>
              <a:lnSpc>
                <a:spcPct val="150000"/>
              </a:lnSpc>
            </a:pPr>
            <a:r>
              <a:rPr lang="en-US" altLang="zh-TW" dirty="0">
                <a:latin typeface="+mj-ea"/>
              </a:rPr>
              <a:t>3.</a:t>
            </a:r>
            <a:r>
              <a:rPr lang="zh-TW" altLang="en-US" dirty="0">
                <a:latin typeface="+mj-ea"/>
              </a:rPr>
              <a:t>圈出不會讀的字</a:t>
            </a:r>
            <a:endParaRPr lang="en-US" altLang="zh-TW" dirty="0">
              <a:latin typeface="+mj-ea"/>
            </a:endParaRPr>
          </a:p>
          <a:p>
            <a:pPr>
              <a:lnSpc>
                <a:spcPct val="150000"/>
              </a:lnSpc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本篇文章的體裁是甚麼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en-US" altLang="zh-TW" dirty="0">
              <a:latin typeface="+mj-ea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001521" y="5319032"/>
            <a:ext cx="8829040" cy="10156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本篇文章的體裁是</a:t>
            </a:r>
            <a:endParaRPr lang="en-US" altLang="zh-TW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8258760" y="5319032"/>
            <a:ext cx="2571800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說明文</a:t>
            </a:r>
          </a:p>
        </p:txBody>
      </p:sp>
    </p:spTree>
    <p:extLst>
      <p:ext uri="{BB962C8B-B14F-4D97-AF65-F5344CB8AC3E}">
        <p14:creationId xmlns:p14="http://schemas.microsoft.com/office/powerpoint/2010/main" val="346624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9" descr="6a2_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" t="5902" r="9045" b="6944"/>
          <a:stretch>
            <a:fillRect/>
          </a:stretch>
        </p:blipFill>
        <p:spPr bwMode="auto">
          <a:xfrm>
            <a:off x="12878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CC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8102" y="289550"/>
            <a:ext cx="10515600" cy="1325563"/>
          </a:xfrm>
        </p:spPr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中國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有哪八大菜系？</a:t>
            </a:r>
          </a:p>
        </p:txBody>
      </p:sp>
      <p:pic>
        <p:nvPicPr>
          <p:cNvPr id="1027" name="Picture 3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972" l="0" r="100000">
                        <a14:foregroundMark x1="7004" y1="11374" x2="15175" y2="27488"/>
                        <a14:foregroundMark x1="19974" y1="14455" x2="19455" y2="36493"/>
                        <a14:foregroundMark x1="17250" y1="44787" x2="20623" y2="37441"/>
                        <a14:foregroundMark x1="22698" y1="26066" x2="21141" y2="39810"/>
                        <a14:foregroundMark x1="23735" y1="22038" x2="20363" y2="37441"/>
                        <a14:foregroundMark x1="4540" y1="24408" x2="5447" y2="37204"/>
                        <a14:foregroundMark x1="1946" y1="31043" x2="4540" y2="39336"/>
                        <a14:foregroundMark x1="3113" y1="32464" x2="15953" y2="35308"/>
                        <a14:foregroundMark x1="8690" y1="13507" x2="17380" y2="16588"/>
                        <a14:foregroundMark x1="39300" y1="9005" x2="43061" y2="29147"/>
                        <a14:foregroundMark x1="29831" y1="12559" x2="39040" y2="26777"/>
                        <a14:foregroundMark x1="59533" y1="13033" x2="65370" y2="44787"/>
                        <a14:foregroundMark x1="65110" y1="7820" x2="71466" y2="21564"/>
                        <a14:foregroundMark x1="81064" y1="14218" x2="85863" y2="38863"/>
                        <a14:foregroundMark x1="85992" y1="10664" x2="90532" y2="35071"/>
                        <a14:foregroundMark x1="88716" y1="6635" x2="96239" y2="18009"/>
                        <a14:foregroundMark x1="90661" y1="6635" x2="98444" y2="20379"/>
                        <a14:foregroundMark x1="91699" y1="6635" x2="75875" y2="27251"/>
                        <a14:foregroundMark x1="76913" y1="13744" x2="77173" y2="23223"/>
                        <a14:foregroundMark x1="52529" y1="23223" x2="57847" y2="4265"/>
                        <a14:foregroundMark x1="87289" y1="64929" x2="89624" y2="87915"/>
                        <a14:foregroundMark x1="55642" y1="58294" x2="58495" y2="86019"/>
                        <a14:foregroundMark x1="63294" y1="51185" x2="69909" y2="77251"/>
                        <a14:foregroundMark x1="51232" y1="62559" x2="50713" y2="78199"/>
                        <a14:foregroundMark x1="30999" y1="66825" x2="38132" y2="84597"/>
                        <a14:foregroundMark x1="36446" y1="57346" x2="44877" y2="79858"/>
                        <a14:foregroundMark x1="4929" y1="41469" x2="13878" y2="46445"/>
                        <a14:foregroundMark x1="3113" y1="72986" x2="12581" y2="90995"/>
                        <a14:foregroundMark x1="87160" y1="44313" x2="90013" y2="43839"/>
                        <a14:foregroundMark x1="94942" y1="40047" x2="88457" y2="47393"/>
                        <a14:foregroundMark x1="80285" y1="44076" x2="88067" y2="44313"/>
                        <a14:foregroundMark x1="77173" y1="40995" x2="82620" y2="47393"/>
                        <a14:foregroundMark x1="77432" y1="36019" x2="83528" y2="46682"/>
                        <a14:foregroundMark x1="75746" y1="31991" x2="77821" y2="43839"/>
                        <a14:foregroundMark x1="98314" y1="27251" x2="95720" y2="41706"/>
                        <a14:foregroundMark x1="98444" y1="19668" x2="99741" y2="33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721" y="1442274"/>
            <a:ext cx="9808100" cy="5305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內容版面配置區 2"/>
          <p:cNvSpPr txBox="1">
            <a:spLocks/>
          </p:cNvSpPr>
          <p:nvPr/>
        </p:nvSpPr>
        <p:spPr>
          <a:xfrm>
            <a:off x="851078" y="2003067"/>
            <a:ext cx="10515600" cy="775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內容版面配置區 2"/>
          <p:cNvSpPr txBox="1">
            <a:spLocks/>
          </p:cNvSpPr>
          <p:nvPr/>
        </p:nvSpPr>
        <p:spPr>
          <a:xfrm>
            <a:off x="851078" y="2778974"/>
            <a:ext cx="10515600" cy="775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313314F-B88E-4225-B796-4D49E295010A}"/>
              </a:ext>
            </a:extLst>
          </p:cNvPr>
          <p:cNvSpPr/>
          <p:nvPr/>
        </p:nvSpPr>
        <p:spPr>
          <a:xfrm>
            <a:off x="231228" y="105103"/>
            <a:ext cx="1324303" cy="57593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/>
              <a:t>第五段</a:t>
            </a:r>
            <a:endParaRPr lang="zh-CN" altLang="en-US" sz="2800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313314F-B88E-4225-B796-4D49E295010A}"/>
              </a:ext>
            </a:extLst>
          </p:cNvPr>
          <p:cNvSpPr/>
          <p:nvPr/>
        </p:nvSpPr>
        <p:spPr>
          <a:xfrm>
            <a:off x="1696235" y="3372655"/>
            <a:ext cx="1324303" cy="575934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/>
              <a:t>魯菜</a:t>
            </a:r>
            <a:endParaRPr lang="zh-CN" altLang="en-US" sz="2800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7458CE8-DD2A-46D1-A7A6-EEAA977B5ED9}"/>
              </a:ext>
            </a:extLst>
          </p:cNvPr>
          <p:cNvSpPr/>
          <p:nvPr/>
        </p:nvSpPr>
        <p:spPr>
          <a:xfrm>
            <a:off x="4193381" y="3372655"/>
            <a:ext cx="1324303" cy="575934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/>
              <a:t>川菜</a:t>
            </a:r>
            <a:endParaRPr lang="zh-CN" altLang="en-US" sz="2800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35A5182-0450-4D36-91A4-FD79B50AE04F}"/>
              </a:ext>
            </a:extLst>
          </p:cNvPr>
          <p:cNvSpPr/>
          <p:nvPr/>
        </p:nvSpPr>
        <p:spPr>
          <a:xfrm>
            <a:off x="6729366" y="3378345"/>
            <a:ext cx="1324303" cy="575934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/>
              <a:t>閩菜</a:t>
            </a:r>
            <a:endParaRPr lang="zh-CN" altLang="en-US" sz="2800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77BDCD1-1F97-4AF4-8837-C325FD3EFC83}"/>
              </a:ext>
            </a:extLst>
          </p:cNvPr>
          <p:cNvSpPr/>
          <p:nvPr/>
        </p:nvSpPr>
        <p:spPr>
          <a:xfrm>
            <a:off x="9165855" y="3382201"/>
            <a:ext cx="1324303" cy="575934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/>
              <a:t>粵菜</a:t>
            </a:r>
            <a:endParaRPr lang="zh-CN" altLang="en-US" sz="2800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AE5B7CC-7351-4477-8733-625C9A0BA12C}"/>
              </a:ext>
            </a:extLst>
          </p:cNvPr>
          <p:cNvSpPr/>
          <p:nvPr/>
        </p:nvSpPr>
        <p:spPr>
          <a:xfrm>
            <a:off x="1696235" y="5979766"/>
            <a:ext cx="1324303" cy="575934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/>
              <a:t>蘇菜</a:t>
            </a:r>
            <a:endParaRPr lang="zh-CN" altLang="en-US" sz="2800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B5769265-2DC8-4822-950D-77FD7ED893FD}"/>
              </a:ext>
            </a:extLst>
          </p:cNvPr>
          <p:cNvSpPr/>
          <p:nvPr/>
        </p:nvSpPr>
        <p:spPr>
          <a:xfrm>
            <a:off x="4193381" y="5979766"/>
            <a:ext cx="1324303" cy="575934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/>
              <a:t>浙菜</a:t>
            </a:r>
            <a:endParaRPr lang="zh-CN" altLang="en-US" sz="2800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C78EFAA1-D9DC-4FFF-B271-1C4E2FBDD803}"/>
              </a:ext>
            </a:extLst>
          </p:cNvPr>
          <p:cNvSpPr/>
          <p:nvPr/>
        </p:nvSpPr>
        <p:spPr>
          <a:xfrm>
            <a:off x="6729366" y="5985456"/>
            <a:ext cx="1324303" cy="575934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/>
              <a:t>湘菜</a:t>
            </a:r>
            <a:endParaRPr lang="zh-CN" altLang="en-US" sz="2800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CB13C08-CFF8-4E07-9606-CA9EC0EADEA9}"/>
              </a:ext>
            </a:extLst>
          </p:cNvPr>
          <p:cNvSpPr/>
          <p:nvPr/>
        </p:nvSpPr>
        <p:spPr>
          <a:xfrm>
            <a:off x="9165855" y="5989312"/>
            <a:ext cx="1324303" cy="575934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/>
              <a:t>徽菜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30909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9" descr="6a2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" t="5902" r="9045" b="694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CC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55531" y="0"/>
            <a:ext cx="9798269" cy="1325563"/>
          </a:xfrm>
        </p:spPr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中國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八大菜系是如何形成的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AB6738D-39FE-4E81-BE85-E7A01770892B}"/>
              </a:ext>
            </a:extLst>
          </p:cNvPr>
          <p:cNvSpPr/>
          <p:nvPr/>
        </p:nvSpPr>
        <p:spPr>
          <a:xfrm>
            <a:off x="231228" y="105103"/>
            <a:ext cx="1324303" cy="57593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/>
              <a:t>第五段</a:t>
            </a:r>
            <a:endParaRPr lang="zh-CN" altLang="en-US" sz="2800" dirty="0"/>
          </a:p>
        </p:txBody>
      </p:sp>
      <p:sp>
        <p:nvSpPr>
          <p:cNvPr id="19" name="文字方塊 9">
            <a:extLst>
              <a:ext uri="{FF2B5EF4-FFF2-40B4-BE49-F238E27FC236}">
                <a16:creationId xmlns:a16="http://schemas.microsoft.com/office/drawing/2014/main" id="{CC462756-C45E-4B5E-B09E-45C9E6669995}"/>
              </a:ext>
            </a:extLst>
          </p:cNvPr>
          <p:cNvSpPr txBox="1"/>
          <p:nvPr/>
        </p:nvSpPr>
        <p:spPr>
          <a:xfrm>
            <a:off x="7163694" y="6001986"/>
            <a:ext cx="3677250" cy="744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舉例和下定義</a:t>
            </a:r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963FB36-10E2-4307-AAF4-54CB698C9AD8}"/>
              </a:ext>
            </a:extLst>
          </p:cNvPr>
          <p:cNvSpPr/>
          <p:nvPr/>
        </p:nvSpPr>
        <p:spPr>
          <a:xfrm>
            <a:off x="4920067" y="4017855"/>
            <a:ext cx="2351865" cy="2351865"/>
          </a:xfrm>
          <a:custGeom>
            <a:avLst/>
            <a:gdLst>
              <a:gd name="connsiteX0" fmla="*/ 0 w 2351865"/>
              <a:gd name="connsiteY0" fmla="*/ 1175933 h 2351865"/>
              <a:gd name="connsiteX1" fmla="*/ 1175933 w 2351865"/>
              <a:gd name="connsiteY1" fmla="*/ 0 h 2351865"/>
              <a:gd name="connsiteX2" fmla="*/ 2351866 w 2351865"/>
              <a:gd name="connsiteY2" fmla="*/ 1175933 h 2351865"/>
              <a:gd name="connsiteX3" fmla="*/ 1175933 w 2351865"/>
              <a:gd name="connsiteY3" fmla="*/ 2351866 h 2351865"/>
              <a:gd name="connsiteX4" fmla="*/ 0 w 2351865"/>
              <a:gd name="connsiteY4" fmla="*/ 1175933 h 2351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1865" h="2351865">
                <a:moveTo>
                  <a:pt x="0" y="1175933"/>
                </a:moveTo>
                <a:cubicBezTo>
                  <a:pt x="0" y="526483"/>
                  <a:pt x="526483" y="0"/>
                  <a:pt x="1175933" y="0"/>
                </a:cubicBezTo>
                <a:cubicBezTo>
                  <a:pt x="1825383" y="0"/>
                  <a:pt x="2351866" y="526483"/>
                  <a:pt x="2351866" y="1175933"/>
                </a:cubicBezTo>
                <a:cubicBezTo>
                  <a:pt x="2351866" y="1825383"/>
                  <a:pt x="1825383" y="2351866"/>
                  <a:pt x="1175933" y="2351866"/>
                </a:cubicBezTo>
                <a:cubicBezTo>
                  <a:pt x="526483" y="2351866"/>
                  <a:pt x="0" y="1825383"/>
                  <a:pt x="0" y="1175933"/>
                </a:cubicBez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shade val="80000"/>
              <a:hueOff val="0"/>
              <a:satOff val="0"/>
              <a:lumOff val="0"/>
              <a:alphaOff val="0"/>
            </a:schemeClr>
          </a:fillRef>
          <a:effectRef idx="1">
            <a:schemeClr val="accent2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77443" tIns="377443" rIns="377443" bIns="377443" numCol="1" spcCol="1270" anchor="ctr" anchorCtr="0">
            <a:noAutofit/>
          </a:bodyPr>
          <a:lstStyle/>
          <a:p>
            <a:pPr marL="0" lvl="0" indent="0" algn="ctr" defTabSz="2311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sz="5200" kern="1200" dirty="0"/>
              <a:t>不同菜系</a:t>
            </a:r>
            <a:endParaRPr lang="zh-CN" altLang="en-US" sz="5200" kern="1200" dirty="0"/>
          </a:p>
        </p:txBody>
      </p:sp>
      <p:sp>
        <p:nvSpPr>
          <p:cNvPr id="8" name="箭头: 左 7">
            <a:extLst>
              <a:ext uri="{FF2B5EF4-FFF2-40B4-BE49-F238E27FC236}">
                <a16:creationId xmlns:a16="http://schemas.microsoft.com/office/drawing/2014/main" id="{BF0F420A-0CE3-4F6D-9347-F2945E43E307}"/>
              </a:ext>
            </a:extLst>
          </p:cNvPr>
          <p:cNvSpPr/>
          <p:nvPr/>
        </p:nvSpPr>
        <p:spPr>
          <a:xfrm rot="10800000">
            <a:off x="2533349" y="4858647"/>
            <a:ext cx="2255447" cy="670281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2">
              <a:shade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shade val="90000"/>
              <a:hueOff val="0"/>
              <a:satOff val="0"/>
              <a:lumOff val="0"/>
              <a:alphaOff val="0"/>
            </a:schemeClr>
          </a:fillRef>
          <a:effectRef idx="1">
            <a:schemeClr val="accent2">
              <a:shade val="9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3729E129-0B67-4A06-92E3-3221BB8A4EA7}"/>
              </a:ext>
            </a:extLst>
          </p:cNvPr>
          <p:cNvSpPr/>
          <p:nvPr/>
        </p:nvSpPr>
        <p:spPr>
          <a:xfrm>
            <a:off x="1710197" y="4535266"/>
            <a:ext cx="1646305" cy="1317044"/>
          </a:xfrm>
          <a:custGeom>
            <a:avLst/>
            <a:gdLst>
              <a:gd name="connsiteX0" fmla="*/ 0 w 1646305"/>
              <a:gd name="connsiteY0" fmla="*/ 131704 h 1317044"/>
              <a:gd name="connsiteX1" fmla="*/ 131704 w 1646305"/>
              <a:gd name="connsiteY1" fmla="*/ 0 h 1317044"/>
              <a:gd name="connsiteX2" fmla="*/ 1514601 w 1646305"/>
              <a:gd name="connsiteY2" fmla="*/ 0 h 1317044"/>
              <a:gd name="connsiteX3" fmla="*/ 1646305 w 1646305"/>
              <a:gd name="connsiteY3" fmla="*/ 131704 h 1317044"/>
              <a:gd name="connsiteX4" fmla="*/ 1646305 w 1646305"/>
              <a:gd name="connsiteY4" fmla="*/ 1185340 h 1317044"/>
              <a:gd name="connsiteX5" fmla="*/ 1514601 w 1646305"/>
              <a:gd name="connsiteY5" fmla="*/ 1317044 h 1317044"/>
              <a:gd name="connsiteX6" fmla="*/ 131704 w 1646305"/>
              <a:gd name="connsiteY6" fmla="*/ 1317044 h 1317044"/>
              <a:gd name="connsiteX7" fmla="*/ 0 w 1646305"/>
              <a:gd name="connsiteY7" fmla="*/ 1185340 h 1317044"/>
              <a:gd name="connsiteX8" fmla="*/ 0 w 1646305"/>
              <a:gd name="connsiteY8" fmla="*/ 131704 h 1317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46305" h="1317044">
                <a:moveTo>
                  <a:pt x="0" y="131704"/>
                </a:moveTo>
                <a:cubicBezTo>
                  <a:pt x="0" y="58966"/>
                  <a:pt x="58966" y="0"/>
                  <a:pt x="131704" y="0"/>
                </a:cubicBezTo>
                <a:lnTo>
                  <a:pt x="1514601" y="0"/>
                </a:lnTo>
                <a:cubicBezTo>
                  <a:pt x="1587339" y="0"/>
                  <a:pt x="1646305" y="58966"/>
                  <a:pt x="1646305" y="131704"/>
                </a:cubicBezTo>
                <a:lnTo>
                  <a:pt x="1646305" y="1185340"/>
                </a:lnTo>
                <a:cubicBezTo>
                  <a:pt x="1646305" y="1258078"/>
                  <a:pt x="1587339" y="1317044"/>
                  <a:pt x="1514601" y="1317044"/>
                </a:cubicBezTo>
                <a:lnTo>
                  <a:pt x="131704" y="1317044"/>
                </a:lnTo>
                <a:cubicBezTo>
                  <a:pt x="58966" y="1317044"/>
                  <a:pt x="0" y="1258078"/>
                  <a:pt x="0" y="1185340"/>
                </a:cubicBezTo>
                <a:lnTo>
                  <a:pt x="0" y="131704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shade val="80000"/>
              <a:hueOff val="0"/>
              <a:satOff val="0"/>
              <a:lumOff val="0"/>
              <a:alphaOff val="0"/>
            </a:schemeClr>
          </a:fillRef>
          <a:effectRef idx="1">
            <a:schemeClr val="accent2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155" tIns="107155" rIns="107155" bIns="107155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sz="3600" kern="1200" dirty="0"/>
              <a:t>氣候</a:t>
            </a:r>
            <a:endParaRPr lang="zh-CN" altLang="en-US" sz="3600" kern="1200" dirty="0"/>
          </a:p>
        </p:txBody>
      </p:sp>
      <p:sp>
        <p:nvSpPr>
          <p:cNvPr id="21" name="箭头: 左 20">
            <a:extLst>
              <a:ext uri="{FF2B5EF4-FFF2-40B4-BE49-F238E27FC236}">
                <a16:creationId xmlns:a16="http://schemas.microsoft.com/office/drawing/2014/main" id="{5B4AB2FF-676F-4745-BC90-7C687715016D}"/>
              </a:ext>
            </a:extLst>
          </p:cNvPr>
          <p:cNvSpPr/>
          <p:nvPr/>
        </p:nvSpPr>
        <p:spPr>
          <a:xfrm rot="12960000">
            <a:off x="2998379" y="3427434"/>
            <a:ext cx="2255447" cy="670281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2">
              <a:shade val="90000"/>
              <a:hueOff val="-96290"/>
              <a:satOff val="483"/>
              <a:lumOff val="4852"/>
              <a:alphaOff val="0"/>
            </a:schemeClr>
          </a:lnRef>
          <a:fillRef idx="1">
            <a:schemeClr val="accent2">
              <a:shade val="90000"/>
              <a:hueOff val="-96290"/>
              <a:satOff val="483"/>
              <a:lumOff val="4852"/>
              <a:alphaOff val="0"/>
            </a:schemeClr>
          </a:fillRef>
          <a:effectRef idx="1">
            <a:schemeClr val="accent2">
              <a:shade val="90000"/>
              <a:hueOff val="-96290"/>
              <a:satOff val="483"/>
              <a:lumOff val="485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7AA1FF47-8129-4600-B3BD-E8A363776FBD}"/>
              </a:ext>
            </a:extLst>
          </p:cNvPr>
          <p:cNvSpPr/>
          <p:nvPr/>
        </p:nvSpPr>
        <p:spPr>
          <a:xfrm>
            <a:off x="2390602" y="2441193"/>
            <a:ext cx="1646305" cy="1317044"/>
          </a:xfrm>
          <a:custGeom>
            <a:avLst/>
            <a:gdLst>
              <a:gd name="connsiteX0" fmla="*/ 0 w 1646305"/>
              <a:gd name="connsiteY0" fmla="*/ 131704 h 1317044"/>
              <a:gd name="connsiteX1" fmla="*/ 131704 w 1646305"/>
              <a:gd name="connsiteY1" fmla="*/ 0 h 1317044"/>
              <a:gd name="connsiteX2" fmla="*/ 1514601 w 1646305"/>
              <a:gd name="connsiteY2" fmla="*/ 0 h 1317044"/>
              <a:gd name="connsiteX3" fmla="*/ 1646305 w 1646305"/>
              <a:gd name="connsiteY3" fmla="*/ 131704 h 1317044"/>
              <a:gd name="connsiteX4" fmla="*/ 1646305 w 1646305"/>
              <a:gd name="connsiteY4" fmla="*/ 1185340 h 1317044"/>
              <a:gd name="connsiteX5" fmla="*/ 1514601 w 1646305"/>
              <a:gd name="connsiteY5" fmla="*/ 1317044 h 1317044"/>
              <a:gd name="connsiteX6" fmla="*/ 131704 w 1646305"/>
              <a:gd name="connsiteY6" fmla="*/ 1317044 h 1317044"/>
              <a:gd name="connsiteX7" fmla="*/ 0 w 1646305"/>
              <a:gd name="connsiteY7" fmla="*/ 1185340 h 1317044"/>
              <a:gd name="connsiteX8" fmla="*/ 0 w 1646305"/>
              <a:gd name="connsiteY8" fmla="*/ 131704 h 1317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46305" h="1317044">
                <a:moveTo>
                  <a:pt x="0" y="131704"/>
                </a:moveTo>
                <a:cubicBezTo>
                  <a:pt x="0" y="58966"/>
                  <a:pt x="58966" y="0"/>
                  <a:pt x="131704" y="0"/>
                </a:cubicBezTo>
                <a:lnTo>
                  <a:pt x="1514601" y="0"/>
                </a:lnTo>
                <a:cubicBezTo>
                  <a:pt x="1587339" y="0"/>
                  <a:pt x="1646305" y="58966"/>
                  <a:pt x="1646305" y="131704"/>
                </a:cubicBezTo>
                <a:lnTo>
                  <a:pt x="1646305" y="1185340"/>
                </a:lnTo>
                <a:cubicBezTo>
                  <a:pt x="1646305" y="1258078"/>
                  <a:pt x="1587339" y="1317044"/>
                  <a:pt x="1514601" y="1317044"/>
                </a:cubicBezTo>
                <a:lnTo>
                  <a:pt x="131704" y="1317044"/>
                </a:lnTo>
                <a:cubicBezTo>
                  <a:pt x="58966" y="1317044"/>
                  <a:pt x="0" y="1258078"/>
                  <a:pt x="0" y="1185340"/>
                </a:cubicBezTo>
                <a:lnTo>
                  <a:pt x="0" y="131704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shade val="80000"/>
              <a:hueOff val="-96283"/>
              <a:satOff val="2033"/>
              <a:lumOff val="5416"/>
              <a:alphaOff val="0"/>
            </a:schemeClr>
          </a:fillRef>
          <a:effectRef idx="1">
            <a:schemeClr val="accent2">
              <a:shade val="80000"/>
              <a:hueOff val="-96283"/>
              <a:satOff val="2033"/>
              <a:lumOff val="541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155" tIns="107155" rIns="107155" bIns="107155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sz="3600" kern="1200" dirty="0"/>
              <a:t>口味</a:t>
            </a:r>
            <a:endParaRPr lang="zh-CN" altLang="en-US" sz="3600" kern="1200" dirty="0"/>
          </a:p>
        </p:txBody>
      </p:sp>
      <p:sp>
        <p:nvSpPr>
          <p:cNvPr id="23" name="箭头: 左 22">
            <a:extLst>
              <a:ext uri="{FF2B5EF4-FFF2-40B4-BE49-F238E27FC236}">
                <a16:creationId xmlns:a16="http://schemas.microsoft.com/office/drawing/2014/main" id="{785F2D63-8EF7-49B4-B403-1043FEE5307D}"/>
              </a:ext>
            </a:extLst>
          </p:cNvPr>
          <p:cNvSpPr/>
          <p:nvPr/>
        </p:nvSpPr>
        <p:spPr>
          <a:xfrm rot="15120000">
            <a:off x="4215842" y="2542895"/>
            <a:ext cx="2255447" cy="670281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2">
              <a:shade val="90000"/>
              <a:hueOff val="-192581"/>
              <a:satOff val="966"/>
              <a:lumOff val="9704"/>
              <a:alphaOff val="0"/>
            </a:schemeClr>
          </a:lnRef>
          <a:fillRef idx="1">
            <a:schemeClr val="accent2">
              <a:shade val="90000"/>
              <a:hueOff val="-192581"/>
              <a:satOff val="966"/>
              <a:lumOff val="9704"/>
              <a:alphaOff val="0"/>
            </a:schemeClr>
          </a:fillRef>
          <a:effectRef idx="1">
            <a:schemeClr val="accent2">
              <a:shade val="90000"/>
              <a:hueOff val="-192581"/>
              <a:satOff val="966"/>
              <a:lumOff val="970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92CADC08-50F9-41A0-8254-6743678C97BA}"/>
              </a:ext>
            </a:extLst>
          </p:cNvPr>
          <p:cNvSpPr/>
          <p:nvPr/>
        </p:nvSpPr>
        <p:spPr>
          <a:xfrm>
            <a:off x="4171927" y="1146984"/>
            <a:ext cx="1646305" cy="1317044"/>
          </a:xfrm>
          <a:custGeom>
            <a:avLst/>
            <a:gdLst>
              <a:gd name="connsiteX0" fmla="*/ 0 w 1646305"/>
              <a:gd name="connsiteY0" fmla="*/ 131704 h 1317044"/>
              <a:gd name="connsiteX1" fmla="*/ 131704 w 1646305"/>
              <a:gd name="connsiteY1" fmla="*/ 0 h 1317044"/>
              <a:gd name="connsiteX2" fmla="*/ 1514601 w 1646305"/>
              <a:gd name="connsiteY2" fmla="*/ 0 h 1317044"/>
              <a:gd name="connsiteX3" fmla="*/ 1646305 w 1646305"/>
              <a:gd name="connsiteY3" fmla="*/ 131704 h 1317044"/>
              <a:gd name="connsiteX4" fmla="*/ 1646305 w 1646305"/>
              <a:gd name="connsiteY4" fmla="*/ 1185340 h 1317044"/>
              <a:gd name="connsiteX5" fmla="*/ 1514601 w 1646305"/>
              <a:gd name="connsiteY5" fmla="*/ 1317044 h 1317044"/>
              <a:gd name="connsiteX6" fmla="*/ 131704 w 1646305"/>
              <a:gd name="connsiteY6" fmla="*/ 1317044 h 1317044"/>
              <a:gd name="connsiteX7" fmla="*/ 0 w 1646305"/>
              <a:gd name="connsiteY7" fmla="*/ 1185340 h 1317044"/>
              <a:gd name="connsiteX8" fmla="*/ 0 w 1646305"/>
              <a:gd name="connsiteY8" fmla="*/ 131704 h 1317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46305" h="1317044">
                <a:moveTo>
                  <a:pt x="0" y="131704"/>
                </a:moveTo>
                <a:cubicBezTo>
                  <a:pt x="0" y="58966"/>
                  <a:pt x="58966" y="0"/>
                  <a:pt x="131704" y="0"/>
                </a:cubicBezTo>
                <a:lnTo>
                  <a:pt x="1514601" y="0"/>
                </a:lnTo>
                <a:cubicBezTo>
                  <a:pt x="1587339" y="0"/>
                  <a:pt x="1646305" y="58966"/>
                  <a:pt x="1646305" y="131704"/>
                </a:cubicBezTo>
                <a:lnTo>
                  <a:pt x="1646305" y="1185340"/>
                </a:lnTo>
                <a:cubicBezTo>
                  <a:pt x="1646305" y="1258078"/>
                  <a:pt x="1587339" y="1317044"/>
                  <a:pt x="1514601" y="1317044"/>
                </a:cubicBezTo>
                <a:lnTo>
                  <a:pt x="131704" y="1317044"/>
                </a:lnTo>
                <a:cubicBezTo>
                  <a:pt x="58966" y="1317044"/>
                  <a:pt x="0" y="1258078"/>
                  <a:pt x="0" y="1185340"/>
                </a:cubicBezTo>
                <a:lnTo>
                  <a:pt x="0" y="131704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shade val="80000"/>
              <a:hueOff val="-192566"/>
              <a:satOff val="4066"/>
              <a:lumOff val="10832"/>
              <a:alphaOff val="0"/>
            </a:schemeClr>
          </a:fillRef>
          <a:effectRef idx="1">
            <a:schemeClr val="accent2">
              <a:shade val="80000"/>
              <a:hueOff val="-192566"/>
              <a:satOff val="4066"/>
              <a:lumOff val="1083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155" tIns="107155" rIns="107155" bIns="107155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sz="3600" kern="1200" dirty="0"/>
              <a:t>物產</a:t>
            </a:r>
            <a:endParaRPr lang="zh-CN" altLang="en-US" sz="3600" kern="1200" dirty="0"/>
          </a:p>
        </p:txBody>
      </p:sp>
      <p:sp>
        <p:nvSpPr>
          <p:cNvPr id="25" name="箭头: 左 24">
            <a:extLst>
              <a:ext uri="{FF2B5EF4-FFF2-40B4-BE49-F238E27FC236}">
                <a16:creationId xmlns:a16="http://schemas.microsoft.com/office/drawing/2014/main" id="{286BCE4B-F52B-4953-9E12-36CBAEC41D2B}"/>
              </a:ext>
            </a:extLst>
          </p:cNvPr>
          <p:cNvSpPr/>
          <p:nvPr/>
        </p:nvSpPr>
        <p:spPr>
          <a:xfrm rot="17280000">
            <a:off x="5720709" y="2542895"/>
            <a:ext cx="2255447" cy="670281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2">
              <a:shade val="90000"/>
              <a:hueOff val="-288871"/>
              <a:satOff val="1450"/>
              <a:lumOff val="14555"/>
              <a:alphaOff val="0"/>
            </a:schemeClr>
          </a:lnRef>
          <a:fillRef idx="1">
            <a:schemeClr val="accent2">
              <a:shade val="90000"/>
              <a:hueOff val="-288871"/>
              <a:satOff val="1450"/>
              <a:lumOff val="14555"/>
              <a:alphaOff val="0"/>
            </a:schemeClr>
          </a:fillRef>
          <a:effectRef idx="1">
            <a:schemeClr val="accent2">
              <a:shade val="90000"/>
              <a:hueOff val="-288871"/>
              <a:satOff val="1450"/>
              <a:lumOff val="14555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EA659442-C6FC-405F-8A5B-AD351EA5B8B9}"/>
              </a:ext>
            </a:extLst>
          </p:cNvPr>
          <p:cNvSpPr/>
          <p:nvPr/>
        </p:nvSpPr>
        <p:spPr>
          <a:xfrm>
            <a:off x="6373766" y="1146984"/>
            <a:ext cx="1646305" cy="1317044"/>
          </a:xfrm>
          <a:custGeom>
            <a:avLst/>
            <a:gdLst>
              <a:gd name="connsiteX0" fmla="*/ 0 w 1646305"/>
              <a:gd name="connsiteY0" fmla="*/ 131704 h 1317044"/>
              <a:gd name="connsiteX1" fmla="*/ 131704 w 1646305"/>
              <a:gd name="connsiteY1" fmla="*/ 0 h 1317044"/>
              <a:gd name="connsiteX2" fmla="*/ 1514601 w 1646305"/>
              <a:gd name="connsiteY2" fmla="*/ 0 h 1317044"/>
              <a:gd name="connsiteX3" fmla="*/ 1646305 w 1646305"/>
              <a:gd name="connsiteY3" fmla="*/ 131704 h 1317044"/>
              <a:gd name="connsiteX4" fmla="*/ 1646305 w 1646305"/>
              <a:gd name="connsiteY4" fmla="*/ 1185340 h 1317044"/>
              <a:gd name="connsiteX5" fmla="*/ 1514601 w 1646305"/>
              <a:gd name="connsiteY5" fmla="*/ 1317044 h 1317044"/>
              <a:gd name="connsiteX6" fmla="*/ 131704 w 1646305"/>
              <a:gd name="connsiteY6" fmla="*/ 1317044 h 1317044"/>
              <a:gd name="connsiteX7" fmla="*/ 0 w 1646305"/>
              <a:gd name="connsiteY7" fmla="*/ 1185340 h 1317044"/>
              <a:gd name="connsiteX8" fmla="*/ 0 w 1646305"/>
              <a:gd name="connsiteY8" fmla="*/ 131704 h 1317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46305" h="1317044">
                <a:moveTo>
                  <a:pt x="0" y="131704"/>
                </a:moveTo>
                <a:cubicBezTo>
                  <a:pt x="0" y="58966"/>
                  <a:pt x="58966" y="0"/>
                  <a:pt x="131704" y="0"/>
                </a:cubicBezTo>
                <a:lnTo>
                  <a:pt x="1514601" y="0"/>
                </a:lnTo>
                <a:cubicBezTo>
                  <a:pt x="1587339" y="0"/>
                  <a:pt x="1646305" y="58966"/>
                  <a:pt x="1646305" y="131704"/>
                </a:cubicBezTo>
                <a:lnTo>
                  <a:pt x="1646305" y="1185340"/>
                </a:lnTo>
                <a:cubicBezTo>
                  <a:pt x="1646305" y="1258078"/>
                  <a:pt x="1587339" y="1317044"/>
                  <a:pt x="1514601" y="1317044"/>
                </a:cubicBezTo>
                <a:lnTo>
                  <a:pt x="131704" y="1317044"/>
                </a:lnTo>
                <a:cubicBezTo>
                  <a:pt x="58966" y="1317044"/>
                  <a:pt x="0" y="1258078"/>
                  <a:pt x="0" y="1185340"/>
                </a:cubicBezTo>
                <a:lnTo>
                  <a:pt x="0" y="131704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shade val="80000"/>
              <a:hueOff val="-288849"/>
              <a:satOff val="6100"/>
              <a:lumOff val="16249"/>
              <a:alphaOff val="0"/>
            </a:schemeClr>
          </a:fillRef>
          <a:effectRef idx="1">
            <a:schemeClr val="accent2">
              <a:shade val="80000"/>
              <a:hueOff val="-288849"/>
              <a:satOff val="6100"/>
              <a:lumOff val="1624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155" tIns="107155" rIns="107155" bIns="107155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sz="3600" kern="1200" dirty="0"/>
              <a:t>風俗</a:t>
            </a:r>
            <a:endParaRPr lang="zh-CN" altLang="en-US" sz="3600" kern="1200" dirty="0"/>
          </a:p>
        </p:txBody>
      </p:sp>
      <p:sp>
        <p:nvSpPr>
          <p:cNvPr id="27" name="箭头: 左 26">
            <a:extLst>
              <a:ext uri="{FF2B5EF4-FFF2-40B4-BE49-F238E27FC236}">
                <a16:creationId xmlns:a16="http://schemas.microsoft.com/office/drawing/2014/main" id="{D59D0291-9F91-4D60-B3E8-4B272F3B7549}"/>
              </a:ext>
            </a:extLst>
          </p:cNvPr>
          <p:cNvSpPr/>
          <p:nvPr/>
        </p:nvSpPr>
        <p:spPr>
          <a:xfrm rot="19440000">
            <a:off x="6938172" y="3427434"/>
            <a:ext cx="2255447" cy="670281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2">
              <a:shade val="90000"/>
              <a:hueOff val="-385162"/>
              <a:satOff val="1933"/>
              <a:lumOff val="19407"/>
              <a:alphaOff val="0"/>
            </a:schemeClr>
          </a:lnRef>
          <a:fillRef idx="1">
            <a:schemeClr val="accent2">
              <a:shade val="90000"/>
              <a:hueOff val="-385162"/>
              <a:satOff val="1933"/>
              <a:lumOff val="19407"/>
              <a:alphaOff val="0"/>
            </a:schemeClr>
          </a:fillRef>
          <a:effectRef idx="1">
            <a:schemeClr val="accent2">
              <a:shade val="90000"/>
              <a:hueOff val="-385162"/>
              <a:satOff val="1933"/>
              <a:lumOff val="1940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B2848FB1-BF9C-4C06-B09C-AD6BB29374CC}"/>
              </a:ext>
            </a:extLst>
          </p:cNvPr>
          <p:cNvSpPr/>
          <p:nvPr/>
        </p:nvSpPr>
        <p:spPr>
          <a:xfrm>
            <a:off x="8155091" y="2441193"/>
            <a:ext cx="1646305" cy="1317044"/>
          </a:xfrm>
          <a:custGeom>
            <a:avLst/>
            <a:gdLst>
              <a:gd name="connsiteX0" fmla="*/ 0 w 1646305"/>
              <a:gd name="connsiteY0" fmla="*/ 131704 h 1317044"/>
              <a:gd name="connsiteX1" fmla="*/ 131704 w 1646305"/>
              <a:gd name="connsiteY1" fmla="*/ 0 h 1317044"/>
              <a:gd name="connsiteX2" fmla="*/ 1514601 w 1646305"/>
              <a:gd name="connsiteY2" fmla="*/ 0 h 1317044"/>
              <a:gd name="connsiteX3" fmla="*/ 1646305 w 1646305"/>
              <a:gd name="connsiteY3" fmla="*/ 131704 h 1317044"/>
              <a:gd name="connsiteX4" fmla="*/ 1646305 w 1646305"/>
              <a:gd name="connsiteY4" fmla="*/ 1185340 h 1317044"/>
              <a:gd name="connsiteX5" fmla="*/ 1514601 w 1646305"/>
              <a:gd name="connsiteY5" fmla="*/ 1317044 h 1317044"/>
              <a:gd name="connsiteX6" fmla="*/ 131704 w 1646305"/>
              <a:gd name="connsiteY6" fmla="*/ 1317044 h 1317044"/>
              <a:gd name="connsiteX7" fmla="*/ 0 w 1646305"/>
              <a:gd name="connsiteY7" fmla="*/ 1185340 h 1317044"/>
              <a:gd name="connsiteX8" fmla="*/ 0 w 1646305"/>
              <a:gd name="connsiteY8" fmla="*/ 131704 h 1317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46305" h="1317044">
                <a:moveTo>
                  <a:pt x="0" y="131704"/>
                </a:moveTo>
                <a:cubicBezTo>
                  <a:pt x="0" y="58966"/>
                  <a:pt x="58966" y="0"/>
                  <a:pt x="131704" y="0"/>
                </a:cubicBezTo>
                <a:lnTo>
                  <a:pt x="1514601" y="0"/>
                </a:lnTo>
                <a:cubicBezTo>
                  <a:pt x="1587339" y="0"/>
                  <a:pt x="1646305" y="58966"/>
                  <a:pt x="1646305" y="131704"/>
                </a:cubicBezTo>
                <a:lnTo>
                  <a:pt x="1646305" y="1185340"/>
                </a:lnTo>
                <a:cubicBezTo>
                  <a:pt x="1646305" y="1258078"/>
                  <a:pt x="1587339" y="1317044"/>
                  <a:pt x="1514601" y="1317044"/>
                </a:cubicBezTo>
                <a:lnTo>
                  <a:pt x="131704" y="1317044"/>
                </a:lnTo>
                <a:cubicBezTo>
                  <a:pt x="58966" y="1317044"/>
                  <a:pt x="0" y="1258078"/>
                  <a:pt x="0" y="1185340"/>
                </a:cubicBezTo>
                <a:lnTo>
                  <a:pt x="0" y="131704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shade val="80000"/>
              <a:hueOff val="-385132"/>
              <a:satOff val="8133"/>
              <a:lumOff val="21665"/>
              <a:alphaOff val="0"/>
            </a:schemeClr>
          </a:fillRef>
          <a:effectRef idx="1">
            <a:schemeClr val="accent2">
              <a:shade val="80000"/>
              <a:hueOff val="-385132"/>
              <a:satOff val="8133"/>
              <a:lumOff val="216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155" tIns="107155" rIns="107155" bIns="107155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sz="3600" kern="1200" dirty="0"/>
              <a:t>飲食習俗</a:t>
            </a:r>
            <a:endParaRPr lang="zh-CN" altLang="en-US" sz="3600" kern="1200" dirty="0"/>
          </a:p>
        </p:txBody>
      </p:sp>
      <p:sp>
        <p:nvSpPr>
          <p:cNvPr id="29" name="箭头: 左 28">
            <a:extLst>
              <a:ext uri="{FF2B5EF4-FFF2-40B4-BE49-F238E27FC236}">
                <a16:creationId xmlns:a16="http://schemas.microsoft.com/office/drawing/2014/main" id="{89D7E3D7-1DC9-41E1-B084-81CE3B2DB78E}"/>
              </a:ext>
            </a:extLst>
          </p:cNvPr>
          <p:cNvSpPr/>
          <p:nvPr/>
        </p:nvSpPr>
        <p:spPr>
          <a:xfrm>
            <a:off x="7403202" y="4858647"/>
            <a:ext cx="2255447" cy="670281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2">
              <a:shade val="90000"/>
              <a:hueOff val="-481452"/>
              <a:satOff val="2416"/>
              <a:lumOff val="24259"/>
              <a:alphaOff val="0"/>
            </a:schemeClr>
          </a:lnRef>
          <a:fillRef idx="1">
            <a:schemeClr val="accent2">
              <a:shade val="90000"/>
              <a:hueOff val="-481452"/>
              <a:satOff val="2416"/>
              <a:lumOff val="24259"/>
              <a:alphaOff val="0"/>
            </a:schemeClr>
          </a:fillRef>
          <a:effectRef idx="1">
            <a:schemeClr val="accent2">
              <a:shade val="90000"/>
              <a:hueOff val="-481452"/>
              <a:satOff val="2416"/>
              <a:lumOff val="24259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6BE65C7A-FCD1-4F7C-99E6-F95F451C38B8}"/>
              </a:ext>
            </a:extLst>
          </p:cNvPr>
          <p:cNvSpPr/>
          <p:nvPr/>
        </p:nvSpPr>
        <p:spPr>
          <a:xfrm>
            <a:off x="8835497" y="4535266"/>
            <a:ext cx="1646305" cy="1317044"/>
          </a:xfrm>
          <a:custGeom>
            <a:avLst/>
            <a:gdLst>
              <a:gd name="connsiteX0" fmla="*/ 0 w 1646305"/>
              <a:gd name="connsiteY0" fmla="*/ 131704 h 1317044"/>
              <a:gd name="connsiteX1" fmla="*/ 131704 w 1646305"/>
              <a:gd name="connsiteY1" fmla="*/ 0 h 1317044"/>
              <a:gd name="connsiteX2" fmla="*/ 1514601 w 1646305"/>
              <a:gd name="connsiteY2" fmla="*/ 0 h 1317044"/>
              <a:gd name="connsiteX3" fmla="*/ 1646305 w 1646305"/>
              <a:gd name="connsiteY3" fmla="*/ 131704 h 1317044"/>
              <a:gd name="connsiteX4" fmla="*/ 1646305 w 1646305"/>
              <a:gd name="connsiteY4" fmla="*/ 1185340 h 1317044"/>
              <a:gd name="connsiteX5" fmla="*/ 1514601 w 1646305"/>
              <a:gd name="connsiteY5" fmla="*/ 1317044 h 1317044"/>
              <a:gd name="connsiteX6" fmla="*/ 131704 w 1646305"/>
              <a:gd name="connsiteY6" fmla="*/ 1317044 h 1317044"/>
              <a:gd name="connsiteX7" fmla="*/ 0 w 1646305"/>
              <a:gd name="connsiteY7" fmla="*/ 1185340 h 1317044"/>
              <a:gd name="connsiteX8" fmla="*/ 0 w 1646305"/>
              <a:gd name="connsiteY8" fmla="*/ 131704 h 1317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46305" h="1317044">
                <a:moveTo>
                  <a:pt x="0" y="131704"/>
                </a:moveTo>
                <a:cubicBezTo>
                  <a:pt x="0" y="58966"/>
                  <a:pt x="58966" y="0"/>
                  <a:pt x="131704" y="0"/>
                </a:cubicBezTo>
                <a:lnTo>
                  <a:pt x="1514601" y="0"/>
                </a:lnTo>
                <a:cubicBezTo>
                  <a:pt x="1587339" y="0"/>
                  <a:pt x="1646305" y="58966"/>
                  <a:pt x="1646305" y="131704"/>
                </a:cubicBezTo>
                <a:lnTo>
                  <a:pt x="1646305" y="1185340"/>
                </a:lnTo>
                <a:cubicBezTo>
                  <a:pt x="1646305" y="1258078"/>
                  <a:pt x="1587339" y="1317044"/>
                  <a:pt x="1514601" y="1317044"/>
                </a:cubicBezTo>
                <a:lnTo>
                  <a:pt x="131704" y="1317044"/>
                </a:lnTo>
                <a:cubicBezTo>
                  <a:pt x="58966" y="1317044"/>
                  <a:pt x="0" y="1258078"/>
                  <a:pt x="0" y="1185340"/>
                </a:cubicBezTo>
                <a:lnTo>
                  <a:pt x="0" y="131704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shade val="80000"/>
              <a:hueOff val="-481415"/>
              <a:satOff val="10166"/>
              <a:lumOff val="27081"/>
              <a:alphaOff val="0"/>
            </a:schemeClr>
          </a:fillRef>
          <a:effectRef idx="1">
            <a:schemeClr val="accent2">
              <a:shade val="80000"/>
              <a:hueOff val="-481415"/>
              <a:satOff val="10166"/>
              <a:lumOff val="2708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7155" tIns="107155" rIns="107155" bIns="107155" numCol="1" spcCol="1270" anchor="ctr" anchorCtr="0">
            <a:noAutofit/>
          </a:bodyPr>
          <a:lstStyle/>
          <a:p>
            <a:pPr marL="0" lvl="0" indent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sz="3600" kern="1200" dirty="0"/>
              <a:t>烹調方向</a:t>
            </a:r>
            <a:endParaRPr lang="zh-CN" altLang="en-US" sz="3600" kern="1200" dirty="0"/>
          </a:p>
        </p:txBody>
      </p:sp>
      <p:sp>
        <p:nvSpPr>
          <p:cNvPr id="18" name="文字方塊 9">
            <a:extLst>
              <a:ext uri="{FF2B5EF4-FFF2-40B4-BE49-F238E27FC236}">
                <a16:creationId xmlns:a16="http://schemas.microsoft.com/office/drawing/2014/main" id="{E76A46D3-8B05-4A13-B1DA-8BEA526A5D71}"/>
              </a:ext>
            </a:extLst>
          </p:cNvPr>
          <p:cNvSpPr txBox="1"/>
          <p:nvPr/>
        </p:nvSpPr>
        <p:spPr>
          <a:xfrm>
            <a:off x="1450340" y="6003131"/>
            <a:ext cx="10625071" cy="744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這一段運用了哪些說明方法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3044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7" grpId="0" animBg="1"/>
      <p:bldP spid="20" grpId="0" animBg="1"/>
      <p:bldP spid="22" grpId="0" animBg="1"/>
      <p:bldP spid="24" grpId="0" animBg="1"/>
      <p:bldP spid="26" grpId="0" animBg="1"/>
      <p:bldP spid="28" grpId="0" animBg="1"/>
      <p:bldP spid="30" grpId="0" animBg="1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9" descr="6a2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" t="5902" r="9045" b="694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CC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為甚麼說</a:t>
            </a:r>
            <a:r>
              <a:rPr lang="zh-TW" altLang="en-US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中國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菜是一門博大精深的藝術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C70CBDA-68EB-467A-9103-28532C5A96CE}"/>
              </a:ext>
            </a:extLst>
          </p:cNvPr>
          <p:cNvSpPr/>
          <p:nvPr/>
        </p:nvSpPr>
        <p:spPr>
          <a:xfrm>
            <a:off x="231228" y="105103"/>
            <a:ext cx="1324303" cy="57593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/>
              <a:t>第六段</a:t>
            </a:r>
            <a:endParaRPr lang="zh-CN" altLang="en-US" sz="2800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C846A58-600C-4D68-8115-0C1226377794}"/>
              </a:ext>
            </a:extLst>
          </p:cNvPr>
          <p:cNvSpPr/>
          <p:nvPr/>
        </p:nvSpPr>
        <p:spPr>
          <a:xfrm>
            <a:off x="838200" y="3059668"/>
            <a:ext cx="83920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你能説出一些</a:t>
            </a:r>
            <a:r>
              <a:rPr lang="zh-TW" altLang="en-US" sz="4000" u="sng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中國</a:t>
            </a:r>
            <a:r>
              <a:rPr lang="zh-TW" altLang="en-US" sz="40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菜的菜式名稱嗎？</a:t>
            </a:r>
            <a:endParaRPr lang="zh-CN" altLang="en-US" sz="4000" dirty="0"/>
          </a:p>
        </p:txBody>
      </p:sp>
      <p:pic>
        <p:nvPicPr>
          <p:cNvPr id="15" name="圖片 10">
            <a:extLst>
              <a:ext uri="{FF2B5EF4-FFF2-40B4-BE49-F238E27FC236}">
                <a16:creationId xmlns:a16="http://schemas.microsoft.com/office/drawing/2014/main" id="{AB7D3149-A86A-4316-831E-490C3EDDD2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28" y="3975921"/>
            <a:ext cx="2838616" cy="193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橢圓 11">
            <a:extLst>
              <a:ext uri="{FF2B5EF4-FFF2-40B4-BE49-F238E27FC236}">
                <a16:creationId xmlns:a16="http://schemas.microsoft.com/office/drawing/2014/main" id="{18A46C93-F0A3-4D43-BF8E-D6FC68B46B6A}"/>
              </a:ext>
            </a:extLst>
          </p:cNvPr>
          <p:cNvSpPr/>
          <p:nvPr/>
        </p:nvSpPr>
        <p:spPr>
          <a:xfrm>
            <a:off x="323862" y="5677463"/>
            <a:ext cx="2653347" cy="949007"/>
          </a:xfrm>
          <a:prstGeom prst="ellipse">
            <a:avLst/>
          </a:prstGeom>
          <a:solidFill>
            <a:srgbClr val="92D050"/>
          </a:solidFill>
          <a:ln w="38100">
            <a:solidFill>
              <a:srgbClr val="0066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魚香茄子</a:t>
            </a:r>
            <a:endParaRPr kumimoji="0" lang="zh-HK" altLang="en-US" sz="3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7" name="圖片 1">
            <a:extLst>
              <a:ext uri="{FF2B5EF4-FFF2-40B4-BE49-F238E27FC236}">
                <a16:creationId xmlns:a16="http://schemas.microsoft.com/office/drawing/2014/main" id="{458FF330-26E3-442F-9ED7-275D842B27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972" y="3953214"/>
            <a:ext cx="3073725" cy="1981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橢圓 11">
            <a:extLst>
              <a:ext uri="{FF2B5EF4-FFF2-40B4-BE49-F238E27FC236}">
                <a16:creationId xmlns:a16="http://schemas.microsoft.com/office/drawing/2014/main" id="{931CD58A-1FC8-40B0-A9F9-1883E04D0956}"/>
              </a:ext>
            </a:extLst>
          </p:cNvPr>
          <p:cNvSpPr/>
          <p:nvPr/>
        </p:nvSpPr>
        <p:spPr>
          <a:xfrm>
            <a:off x="3397836" y="5628884"/>
            <a:ext cx="2603007" cy="1046163"/>
          </a:xfrm>
          <a:prstGeom prst="ellipse">
            <a:avLst/>
          </a:prstGeom>
          <a:solidFill>
            <a:srgbClr val="69D8FF"/>
          </a:solidFill>
          <a:ln w="4445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北京烤鴨</a:t>
            </a:r>
            <a:endParaRPr kumimoji="0" lang="zh-HK" altLang="en-US" sz="3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9" name="圖片 1">
            <a:extLst>
              <a:ext uri="{FF2B5EF4-FFF2-40B4-BE49-F238E27FC236}">
                <a16:creationId xmlns:a16="http://schemas.microsoft.com/office/drawing/2014/main" id="{1528E41C-7374-4CA8-9AF3-3F81A4934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159" y="4031957"/>
            <a:ext cx="3077121" cy="1981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橢圓 11">
            <a:extLst>
              <a:ext uri="{FF2B5EF4-FFF2-40B4-BE49-F238E27FC236}">
                <a16:creationId xmlns:a16="http://schemas.microsoft.com/office/drawing/2014/main" id="{6D99726A-5CB0-4469-8CB0-5446C4CFD37E}"/>
              </a:ext>
            </a:extLst>
          </p:cNvPr>
          <p:cNvSpPr/>
          <p:nvPr/>
        </p:nvSpPr>
        <p:spPr>
          <a:xfrm>
            <a:off x="6467680" y="5628884"/>
            <a:ext cx="2613244" cy="935668"/>
          </a:xfrm>
          <a:prstGeom prst="ellipse">
            <a:avLst/>
          </a:prstGeom>
          <a:gradFill>
            <a:gsLst>
              <a:gs pos="0">
                <a:srgbClr val="FFFF00"/>
              </a:gs>
              <a:gs pos="100000">
                <a:schemeClr val="bg1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 w="44450" cmpd="sng">
            <a:solidFill>
              <a:srgbClr val="FFC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2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麻婆豆腐</a:t>
            </a:r>
            <a:endParaRPr kumimoji="0" lang="zh-HK" altLang="en-US" sz="3200" dirty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050" name="Picture 2" descr="ãæ±å¡èãçåçæå°çµæ">
            <a:extLst>
              <a:ext uri="{FF2B5EF4-FFF2-40B4-BE49-F238E27FC236}">
                <a16:creationId xmlns:a16="http://schemas.microsoft.com/office/drawing/2014/main" id="{B91A43BA-1A0D-49C7-8D32-2E55992CB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0436" y="3975921"/>
            <a:ext cx="2699407" cy="202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橢圓 11">
            <a:extLst>
              <a:ext uri="{FF2B5EF4-FFF2-40B4-BE49-F238E27FC236}">
                <a16:creationId xmlns:a16="http://schemas.microsoft.com/office/drawing/2014/main" id="{973BFBA6-3D7C-4A02-A850-24A7D50E3D41}"/>
              </a:ext>
            </a:extLst>
          </p:cNvPr>
          <p:cNvSpPr/>
          <p:nvPr/>
        </p:nvSpPr>
        <p:spPr>
          <a:xfrm>
            <a:off x="9496470" y="5570775"/>
            <a:ext cx="2603007" cy="1046163"/>
          </a:xfrm>
          <a:prstGeom prst="ellipse">
            <a:avLst/>
          </a:prstGeom>
          <a:solidFill>
            <a:srgbClr val="FFC000"/>
          </a:solidFill>
          <a:ln w="4445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東坡肉</a:t>
            </a:r>
            <a:endParaRPr kumimoji="0" lang="zh-HK" altLang="en-US" sz="3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DA0D7851-629C-481E-BCFC-90B2364632D8}"/>
              </a:ext>
            </a:extLst>
          </p:cNvPr>
          <p:cNvSpPr txBox="1"/>
          <p:nvPr/>
        </p:nvSpPr>
        <p:spPr>
          <a:xfrm>
            <a:off x="1097078" y="1378443"/>
            <a:ext cx="9275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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烹調技術高超。</a:t>
            </a:r>
            <a:endParaRPr lang="en-US" altLang="zh-TW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E4E4A39D-AF42-488B-B6FC-7CACA70A55E6}"/>
              </a:ext>
            </a:extLst>
          </p:cNvPr>
          <p:cNvSpPr txBox="1"/>
          <p:nvPr/>
        </p:nvSpPr>
        <p:spPr>
          <a:xfrm>
            <a:off x="1097077" y="2027292"/>
            <a:ext cx="9275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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匯集了中國人數千年的智慧與文化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2019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6" grpId="0" animBg="1"/>
      <p:bldP spid="18" grpId="0" animBg="1"/>
      <p:bldP spid="20" grpId="0" animBg="1"/>
      <p:bldP spid="22" grpId="0" animBg="1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23678" t="9131" r="22750" b="16937"/>
          <a:stretch/>
        </p:blipFill>
        <p:spPr>
          <a:xfrm>
            <a:off x="2748414" y="39757"/>
            <a:ext cx="8787383" cy="6818243"/>
          </a:xfrm>
          <a:prstGeom prst="rect">
            <a:avLst/>
          </a:prstGeom>
        </p:spPr>
      </p:pic>
      <p:sp>
        <p:nvSpPr>
          <p:cNvPr id="5" name="橢圓 4"/>
          <p:cNvSpPr/>
          <p:nvPr/>
        </p:nvSpPr>
        <p:spPr>
          <a:xfrm>
            <a:off x="9636687" y="39757"/>
            <a:ext cx="1567542" cy="97971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9636687" y="5838529"/>
            <a:ext cx="1567542" cy="97971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右大括弧 6"/>
          <p:cNvSpPr/>
          <p:nvPr/>
        </p:nvSpPr>
        <p:spPr>
          <a:xfrm>
            <a:off x="10936491" y="1562446"/>
            <a:ext cx="442394" cy="3490265"/>
          </a:xfrm>
          <a:prstGeom prst="rightBrac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11452819" y="2708876"/>
            <a:ext cx="5993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/>
              <a:t>分述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6BDC862-DEFD-4F52-B529-7F11550C77B5}"/>
              </a:ext>
            </a:extLst>
          </p:cNvPr>
          <p:cNvSpPr/>
          <p:nvPr/>
        </p:nvSpPr>
        <p:spPr>
          <a:xfrm>
            <a:off x="87312" y="-92323"/>
            <a:ext cx="2579073" cy="2487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課文運用了甚麼說明方法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zh-CN" altLang="en-US" sz="3600" dirty="0"/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BCEB6663-9CBD-46FC-BAEA-854A4C864FCB}"/>
              </a:ext>
            </a:extLst>
          </p:cNvPr>
          <p:cNvSpPr/>
          <p:nvPr/>
        </p:nvSpPr>
        <p:spPr>
          <a:xfrm>
            <a:off x="2080327" y="1502353"/>
            <a:ext cx="1254145" cy="641769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chemeClr val="tx1"/>
                </a:solidFill>
              </a:rPr>
              <a:t>舉例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9E761E4C-ECE7-4128-97CB-B45C5795BA33}"/>
              </a:ext>
            </a:extLst>
          </p:cNvPr>
          <p:cNvSpPr/>
          <p:nvPr/>
        </p:nvSpPr>
        <p:spPr>
          <a:xfrm>
            <a:off x="2080326" y="2605716"/>
            <a:ext cx="1254145" cy="641769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chemeClr val="tx1"/>
                </a:solidFill>
              </a:rPr>
              <a:t>舉例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44F9845A-5698-470D-8475-2D8521DF5132}"/>
              </a:ext>
            </a:extLst>
          </p:cNvPr>
          <p:cNvSpPr/>
          <p:nvPr/>
        </p:nvSpPr>
        <p:spPr>
          <a:xfrm>
            <a:off x="2080325" y="3724379"/>
            <a:ext cx="1254145" cy="641769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chemeClr val="tx1"/>
                </a:solidFill>
              </a:rPr>
              <a:t>舉例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4C2E23BC-44CB-4C3E-8298-DE68A806FD98}"/>
              </a:ext>
            </a:extLst>
          </p:cNvPr>
          <p:cNvSpPr/>
          <p:nvPr/>
        </p:nvSpPr>
        <p:spPr>
          <a:xfrm>
            <a:off x="2039312" y="4723879"/>
            <a:ext cx="1254145" cy="530998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chemeClr val="tx1"/>
                </a:solidFill>
              </a:rPr>
              <a:t>舉例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23" name="右大括弧 6">
            <a:extLst>
              <a:ext uri="{FF2B5EF4-FFF2-40B4-BE49-F238E27FC236}">
                <a16:creationId xmlns:a16="http://schemas.microsoft.com/office/drawing/2014/main" id="{826CAD53-6A98-4FEE-B3FA-7418A1851045}"/>
              </a:ext>
            </a:extLst>
          </p:cNvPr>
          <p:cNvSpPr/>
          <p:nvPr/>
        </p:nvSpPr>
        <p:spPr>
          <a:xfrm flipH="1">
            <a:off x="1463563" y="1823237"/>
            <a:ext cx="442394" cy="3490265"/>
          </a:xfrm>
          <a:prstGeom prst="rightBrac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090EAE46-0061-4916-AB3F-484F4585D63F}"/>
              </a:ext>
            </a:extLst>
          </p:cNvPr>
          <p:cNvSpPr/>
          <p:nvPr/>
        </p:nvSpPr>
        <p:spPr>
          <a:xfrm>
            <a:off x="29130" y="3334064"/>
            <a:ext cx="1254145" cy="530998"/>
          </a:xfrm>
          <a:prstGeom prst="round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chemeClr val="tx1"/>
                </a:solidFill>
              </a:rPr>
              <a:t>分類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16" name="矩形: 圆角 11">
            <a:extLst>
              <a:ext uri="{FF2B5EF4-FFF2-40B4-BE49-F238E27FC236}">
                <a16:creationId xmlns:a16="http://schemas.microsoft.com/office/drawing/2014/main" id="{57D35603-B076-48BD-9951-23AD3F538D75}"/>
              </a:ext>
            </a:extLst>
          </p:cNvPr>
          <p:cNvSpPr/>
          <p:nvPr/>
        </p:nvSpPr>
        <p:spPr>
          <a:xfrm>
            <a:off x="1945075" y="5254877"/>
            <a:ext cx="1481373" cy="590548"/>
          </a:xfrm>
          <a:prstGeom prst="roundRect">
            <a:avLst/>
          </a:prstGeom>
          <a:solidFill>
            <a:srgbClr val="FF7C8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chemeClr val="tx1"/>
                </a:solidFill>
              </a:rPr>
              <a:t>下定義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17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15" grpId="0"/>
      <p:bldP spid="17" grpId="0" animBg="1"/>
      <p:bldP spid="19" grpId="0" animBg="1"/>
      <p:bldP spid="20" grpId="0" animBg="1"/>
      <p:bldP spid="21" grpId="0" animBg="1"/>
      <p:bldP spid="23" grpId="0" animBg="1"/>
      <p:bldP spid="2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フリーイラスト クマとウサギと食べ物のフレーム">
            <a:extLst>
              <a:ext uri="{FF2B5EF4-FFF2-40B4-BE49-F238E27FC236}">
                <a16:creationId xmlns:a16="http://schemas.microsoft.com/office/drawing/2014/main" id="{FCCC0312-62EC-48FF-8032-900F13274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5"/>
            <a:ext cx="12143196" cy="685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DA2D58C1-1725-4B7D-B2F8-01921A738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798" y="533208"/>
            <a:ext cx="10515600" cy="1325563"/>
          </a:xfrm>
        </p:spPr>
        <p:txBody>
          <a:bodyPr/>
          <a:lstStyle/>
          <a:p>
            <a:r>
              <a:rPr lang="zh-TW" altLang="en-US" u="sng" dirty="0"/>
              <a:t>中國</a:t>
            </a:r>
            <a:r>
              <a:rPr lang="zh-TW" altLang="en-US" dirty="0"/>
              <a:t>菜的特點</a:t>
            </a:r>
            <a:r>
              <a:rPr lang="en-US" altLang="zh-TW" dirty="0"/>
              <a:t>:</a:t>
            </a:r>
            <a:endParaRPr lang="zh-CN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2EF540F-92AD-41E4-91F3-A6AA5210A7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023" t="21719" r="26520" b="29637"/>
          <a:stretch/>
        </p:blipFill>
        <p:spPr>
          <a:xfrm>
            <a:off x="4887310" y="704192"/>
            <a:ext cx="1475378" cy="5486400"/>
          </a:xfrm>
          <a:prstGeom prst="rect">
            <a:avLst/>
          </a:prstGeom>
        </p:spPr>
      </p:pic>
      <p:sp>
        <p:nvSpPr>
          <p:cNvPr id="5" name="箭头: 右 4">
            <a:extLst>
              <a:ext uri="{FF2B5EF4-FFF2-40B4-BE49-F238E27FC236}">
                <a16:creationId xmlns:a16="http://schemas.microsoft.com/office/drawing/2014/main" id="{DD62D309-B4B2-4685-8530-634D3BE75841}"/>
              </a:ext>
            </a:extLst>
          </p:cNvPr>
          <p:cNvSpPr/>
          <p:nvPr/>
        </p:nvSpPr>
        <p:spPr>
          <a:xfrm>
            <a:off x="6563239" y="1026705"/>
            <a:ext cx="978408" cy="484632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E07BDE76-48AE-4B29-A897-061D7E86FABD}"/>
              </a:ext>
            </a:extLst>
          </p:cNvPr>
          <p:cNvSpPr/>
          <p:nvPr/>
        </p:nvSpPr>
        <p:spPr>
          <a:xfrm>
            <a:off x="7742195" y="826893"/>
            <a:ext cx="1563825" cy="884255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/>
              <a:t>精細</a:t>
            </a:r>
            <a:endParaRPr lang="zh-CN" altLang="en-US" sz="4000" dirty="0"/>
          </a:p>
        </p:txBody>
      </p:sp>
      <p:sp>
        <p:nvSpPr>
          <p:cNvPr id="8" name="箭头: 右 7">
            <a:extLst>
              <a:ext uri="{FF2B5EF4-FFF2-40B4-BE49-F238E27FC236}">
                <a16:creationId xmlns:a16="http://schemas.microsoft.com/office/drawing/2014/main" id="{899A352A-1AB4-4788-A6B1-F1A1549CF1EE}"/>
              </a:ext>
            </a:extLst>
          </p:cNvPr>
          <p:cNvSpPr/>
          <p:nvPr/>
        </p:nvSpPr>
        <p:spPr>
          <a:xfrm>
            <a:off x="6563239" y="2408837"/>
            <a:ext cx="978408" cy="484632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3A0F1915-F253-4CAE-BDA6-3C6EEA3BB81B}"/>
              </a:ext>
            </a:extLst>
          </p:cNvPr>
          <p:cNvSpPr/>
          <p:nvPr/>
        </p:nvSpPr>
        <p:spPr>
          <a:xfrm>
            <a:off x="7742195" y="2209025"/>
            <a:ext cx="1835550" cy="884255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/>
              <a:t>多樣化</a:t>
            </a:r>
            <a:endParaRPr lang="zh-CN" altLang="en-US" sz="4000" dirty="0"/>
          </a:p>
        </p:txBody>
      </p:sp>
      <p:sp>
        <p:nvSpPr>
          <p:cNvPr id="10" name="箭头: 右 9">
            <a:extLst>
              <a:ext uri="{FF2B5EF4-FFF2-40B4-BE49-F238E27FC236}">
                <a16:creationId xmlns:a16="http://schemas.microsoft.com/office/drawing/2014/main" id="{6A0751B1-D07F-4DE4-B370-4C9D6384D22B}"/>
              </a:ext>
            </a:extLst>
          </p:cNvPr>
          <p:cNvSpPr/>
          <p:nvPr/>
        </p:nvSpPr>
        <p:spPr>
          <a:xfrm>
            <a:off x="6563239" y="3886337"/>
            <a:ext cx="978408" cy="484632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986FB527-861F-4E9D-9C21-851586CA35CC}"/>
              </a:ext>
            </a:extLst>
          </p:cNvPr>
          <p:cNvSpPr/>
          <p:nvPr/>
        </p:nvSpPr>
        <p:spPr>
          <a:xfrm>
            <a:off x="7742195" y="3686525"/>
            <a:ext cx="1563825" cy="884255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/>
              <a:t>重視</a:t>
            </a:r>
            <a:endParaRPr lang="zh-CN" altLang="en-US" sz="4000" dirty="0"/>
          </a:p>
        </p:txBody>
      </p:sp>
      <p:sp>
        <p:nvSpPr>
          <p:cNvPr id="12" name="箭头: 右 11">
            <a:extLst>
              <a:ext uri="{FF2B5EF4-FFF2-40B4-BE49-F238E27FC236}">
                <a16:creationId xmlns:a16="http://schemas.microsoft.com/office/drawing/2014/main" id="{16C0DF91-2D98-49D0-8855-F1998FA59E51}"/>
              </a:ext>
            </a:extLst>
          </p:cNvPr>
          <p:cNvSpPr/>
          <p:nvPr/>
        </p:nvSpPr>
        <p:spPr>
          <a:xfrm>
            <a:off x="6563239" y="5289295"/>
            <a:ext cx="978408" cy="484632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C69BB7E6-B7E6-473B-AA9A-1C86210DE802}"/>
              </a:ext>
            </a:extLst>
          </p:cNvPr>
          <p:cNvSpPr/>
          <p:nvPr/>
        </p:nvSpPr>
        <p:spPr>
          <a:xfrm>
            <a:off x="7742195" y="5089483"/>
            <a:ext cx="1563825" cy="884255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/>
              <a:t>豐富</a:t>
            </a:r>
            <a:endParaRPr lang="zh-CN" altLang="en-US" sz="4000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9E0AB2FD-CE26-4DF4-AD2D-A399240789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839" t="50000" r="36967" b="331"/>
          <a:stretch/>
        </p:blipFill>
        <p:spPr>
          <a:xfrm>
            <a:off x="1612584" y="1951279"/>
            <a:ext cx="2211029" cy="41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1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完成書</a:t>
            </a:r>
            <a:r>
              <a:rPr lang="en-US" altLang="zh-TW" dirty="0"/>
              <a:t>P27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317" t="52757" r="20768" b="16166"/>
          <a:stretch/>
        </p:blipFill>
        <p:spPr>
          <a:xfrm>
            <a:off x="206062" y="2099255"/>
            <a:ext cx="11528440" cy="392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395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完成書</a:t>
            </a:r>
            <a:r>
              <a:rPr lang="en-US" altLang="zh-TW" dirty="0"/>
              <a:t>P27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317" t="52757" r="20768" b="16166"/>
          <a:stretch/>
        </p:blipFill>
        <p:spPr>
          <a:xfrm>
            <a:off x="206062" y="2099255"/>
            <a:ext cx="11528440" cy="3928059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614267" y="4612765"/>
            <a:ext cx="244698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「總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總」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5071289" y="3198273"/>
            <a:ext cx="244698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分類說明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3392928" y="2491178"/>
            <a:ext cx="62593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endParaRPr lang="zh-TW" altLang="en-US" sz="2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828025" y="3211525"/>
            <a:ext cx="62593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endParaRPr lang="zh-TW" altLang="en-US" sz="2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3368335" y="3193302"/>
            <a:ext cx="62593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endParaRPr lang="zh-TW" altLang="en-US" sz="2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969352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910" y="141668"/>
            <a:ext cx="11758412" cy="1325563"/>
          </a:xfrm>
        </p:spPr>
        <p:txBody>
          <a:bodyPr/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語文連線                           </a:t>
            </a:r>
            <a:b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完成書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P29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994" t="2743" r="24719" b="12491"/>
          <a:stretch/>
        </p:blipFill>
        <p:spPr>
          <a:xfrm>
            <a:off x="3212480" y="959"/>
            <a:ext cx="8242479" cy="685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637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910" y="141668"/>
            <a:ext cx="11758412" cy="1325563"/>
          </a:xfrm>
        </p:spPr>
        <p:txBody>
          <a:bodyPr/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語文連線                           </a:t>
            </a:r>
            <a:b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完成書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P29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994" t="2743" r="24719" b="12491"/>
          <a:stretch/>
        </p:blipFill>
        <p:spPr>
          <a:xfrm>
            <a:off x="3222005" y="959"/>
            <a:ext cx="8242479" cy="6857041"/>
          </a:xfrm>
          <a:prstGeom prst="rect">
            <a:avLst/>
          </a:prstGeom>
        </p:spPr>
      </p:pic>
      <p:sp>
        <p:nvSpPr>
          <p:cNvPr id="3" name="橢圓 2"/>
          <p:cNvSpPr/>
          <p:nvPr/>
        </p:nvSpPr>
        <p:spPr>
          <a:xfrm>
            <a:off x="7859367" y="1910384"/>
            <a:ext cx="649357" cy="35780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橢圓 4"/>
          <p:cNvSpPr/>
          <p:nvPr/>
        </p:nvSpPr>
        <p:spPr>
          <a:xfrm>
            <a:off x="9555331" y="2352633"/>
            <a:ext cx="649357" cy="35780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4324406" y="4827532"/>
            <a:ext cx="62593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吃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6052742" y="4789247"/>
            <a:ext cx="62593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吃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9514336" y="4789247"/>
            <a:ext cx="62593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吃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7814888" y="5279813"/>
            <a:ext cx="62593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吃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7812654" y="4789247"/>
            <a:ext cx="62593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食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4324406" y="5350752"/>
            <a:ext cx="62593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食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6365710" y="5331282"/>
            <a:ext cx="62593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食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10332926" y="5210595"/>
            <a:ext cx="62593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食</a:t>
            </a:r>
          </a:p>
        </p:txBody>
      </p:sp>
    </p:spTree>
    <p:extLst>
      <p:ext uri="{BB962C8B-B14F-4D97-AF65-F5344CB8AC3E}">
        <p14:creationId xmlns:p14="http://schemas.microsoft.com/office/powerpoint/2010/main" val="5147304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823" t="26710" r="20768" b="22381"/>
          <a:stretch/>
        </p:blipFill>
        <p:spPr>
          <a:xfrm>
            <a:off x="137072" y="571187"/>
            <a:ext cx="11917856" cy="584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88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64B57510-55D7-44F9-94EF-D7372009BD36}"/>
              </a:ext>
            </a:extLst>
          </p:cNvPr>
          <p:cNvGrpSpPr/>
          <p:nvPr/>
        </p:nvGrpSpPr>
        <p:grpSpPr>
          <a:xfrm>
            <a:off x="0" y="47625"/>
            <a:ext cx="11932920" cy="6696784"/>
            <a:chOff x="137160" y="80608"/>
            <a:chExt cx="11932920" cy="6696784"/>
          </a:xfrm>
        </p:grpSpPr>
        <p:pic>
          <p:nvPicPr>
            <p:cNvPr id="1028" name="Picture 4" descr="Preview">
              <a:extLst>
                <a:ext uri="{FF2B5EF4-FFF2-40B4-BE49-F238E27FC236}">
                  <a16:creationId xmlns:a16="http://schemas.microsoft.com/office/drawing/2014/main" id="{13E3B5D0-3204-471C-96BF-82C96B2FFC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" y="80608"/>
              <a:ext cx="11932920" cy="6696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713AD608-ECF2-4A3D-8402-A6D5A4FAE6F9}"/>
                </a:ext>
              </a:extLst>
            </p:cNvPr>
            <p:cNvSpPr/>
            <p:nvPr/>
          </p:nvSpPr>
          <p:spPr>
            <a:xfrm>
              <a:off x="2092960" y="1310640"/>
              <a:ext cx="8503920" cy="3495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954D36C8-BDA0-431B-8101-BE9573705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580" y="406466"/>
            <a:ext cx="10795000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sz="5400" dirty="0"/>
              <a:t>說明方法</a:t>
            </a:r>
            <a:endParaRPr lang="zh-CN" altLang="en-US" sz="5400" dirty="0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E72B7544-0C5B-4766-967D-2BD04638B688}"/>
              </a:ext>
            </a:extLst>
          </p:cNvPr>
          <p:cNvSpPr/>
          <p:nvPr/>
        </p:nvSpPr>
        <p:spPr>
          <a:xfrm>
            <a:off x="1412240" y="1753833"/>
            <a:ext cx="2062480" cy="92456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solidFill>
                  <a:schemeClr val="tx1"/>
                </a:solidFill>
              </a:rPr>
              <a:t>舉例</a:t>
            </a:r>
            <a:endParaRPr lang="zh-CN" altLang="en-US" sz="5400" dirty="0">
              <a:solidFill>
                <a:schemeClr val="tx1"/>
              </a:solidFill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876ADD26-7388-4516-A68A-9356D9C88DF8}"/>
              </a:ext>
            </a:extLst>
          </p:cNvPr>
          <p:cNvSpPr/>
          <p:nvPr/>
        </p:nvSpPr>
        <p:spPr>
          <a:xfrm>
            <a:off x="3865245" y="1753833"/>
            <a:ext cx="2062480" cy="924560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solidFill>
                  <a:schemeClr val="tx1"/>
                </a:solidFill>
              </a:rPr>
              <a:t>引用</a:t>
            </a:r>
            <a:endParaRPr lang="zh-CN" altLang="en-US" sz="5400" dirty="0">
              <a:solidFill>
                <a:schemeClr val="tx1"/>
              </a:solidFill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CB204A4E-1C50-487A-B3CB-BDA9E2A9D0D0}"/>
              </a:ext>
            </a:extLst>
          </p:cNvPr>
          <p:cNvSpPr/>
          <p:nvPr/>
        </p:nvSpPr>
        <p:spPr>
          <a:xfrm>
            <a:off x="6430645" y="1753833"/>
            <a:ext cx="2062480" cy="92456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solidFill>
                  <a:schemeClr val="tx1"/>
                </a:solidFill>
              </a:rPr>
              <a:t>比較</a:t>
            </a:r>
            <a:endParaRPr lang="zh-CN" altLang="en-US" sz="5400" dirty="0">
              <a:solidFill>
                <a:schemeClr val="tx1"/>
              </a:solidFill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C4A80339-A9BE-4244-8E5D-86ED9D647850}"/>
              </a:ext>
            </a:extLst>
          </p:cNvPr>
          <p:cNvSpPr/>
          <p:nvPr/>
        </p:nvSpPr>
        <p:spPr>
          <a:xfrm>
            <a:off x="8999855" y="1753833"/>
            <a:ext cx="2062480" cy="924560"/>
          </a:xfrm>
          <a:prstGeom prst="round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solidFill>
                  <a:schemeClr val="tx1"/>
                </a:solidFill>
              </a:rPr>
              <a:t>分類</a:t>
            </a:r>
            <a:endParaRPr lang="zh-CN" altLang="en-US" sz="5400" dirty="0">
              <a:solidFill>
                <a:schemeClr val="tx1"/>
              </a:solidFill>
            </a:endParaRP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57D35603-B076-48BD-9951-23AD3F538D75}"/>
              </a:ext>
            </a:extLst>
          </p:cNvPr>
          <p:cNvSpPr/>
          <p:nvPr/>
        </p:nvSpPr>
        <p:spPr>
          <a:xfrm>
            <a:off x="1732280" y="3382654"/>
            <a:ext cx="2521902" cy="924560"/>
          </a:xfrm>
          <a:prstGeom prst="roundRect">
            <a:avLst/>
          </a:prstGeom>
          <a:solidFill>
            <a:srgbClr val="FF7C8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solidFill>
                  <a:schemeClr val="tx1"/>
                </a:solidFill>
              </a:rPr>
              <a:t>下定義</a:t>
            </a:r>
            <a:endParaRPr lang="zh-CN" altLang="en-US" sz="5400" dirty="0">
              <a:solidFill>
                <a:schemeClr val="tx1"/>
              </a:solidFill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8384CC8E-5E4E-43E7-B152-C70D740CEB02}"/>
              </a:ext>
            </a:extLst>
          </p:cNvPr>
          <p:cNvSpPr/>
          <p:nvPr/>
        </p:nvSpPr>
        <p:spPr>
          <a:xfrm>
            <a:off x="5089525" y="3382654"/>
            <a:ext cx="2062480" cy="924560"/>
          </a:xfrm>
          <a:prstGeom prst="roundRect">
            <a:avLst/>
          </a:prstGeom>
          <a:solidFill>
            <a:srgbClr val="00B0F0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solidFill>
                  <a:schemeClr val="tx1"/>
                </a:solidFill>
              </a:rPr>
              <a:t>比喻</a:t>
            </a:r>
            <a:endParaRPr lang="zh-CN" altLang="en-US" sz="5400" dirty="0">
              <a:solidFill>
                <a:schemeClr val="tx1"/>
              </a:solidFill>
            </a:endParaRP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CBDD271C-0A6D-434E-8A02-DDB84FF0FF76}"/>
              </a:ext>
            </a:extLst>
          </p:cNvPr>
          <p:cNvSpPr/>
          <p:nvPr/>
        </p:nvSpPr>
        <p:spPr>
          <a:xfrm>
            <a:off x="7987348" y="3338259"/>
            <a:ext cx="2360612" cy="924560"/>
          </a:xfrm>
          <a:prstGeom prst="round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>
                <a:solidFill>
                  <a:schemeClr val="tx1"/>
                </a:solidFill>
              </a:rPr>
              <a:t>列數字</a:t>
            </a:r>
            <a:endParaRPr lang="zh-CN" altLang="en-US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53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823" t="26710" r="20768" b="22381"/>
          <a:stretch/>
        </p:blipFill>
        <p:spPr>
          <a:xfrm>
            <a:off x="137072" y="571187"/>
            <a:ext cx="11917856" cy="5840089"/>
          </a:xfrm>
          <a:prstGeom prst="rect">
            <a:avLst/>
          </a:prstGeom>
        </p:spPr>
      </p:pic>
      <p:cxnSp>
        <p:nvCxnSpPr>
          <p:cNvPr id="5" name="直線接點 4"/>
          <p:cNvCxnSpPr/>
          <p:nvPr/>
        </p:nvCxnSpPr>
        <p:spPr>
          <a:xfrm>
            <a:off x="2531165" y="2862470"/>
            <a:ext cx="2968487" cy="821634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接點 5"/>
          <p:cNvCxnSpPr/>
          <p:nvPr/>
        </p:nvCxnSpPr>
        <p:spPr>
          <a:xfrm>
            <a:off x="2531164" y="3684104"/>
            <a:ext cx="2968487" cy="821634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 flipV="1">
            <a:off x="2531163" y="2862470"/>
            <a:ext cx="2968489" cy="1570381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>
            <a:off x="2531163" y="5188227"/>
            <a:ext cx="2968487" cy="821634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 flipV="1">
            <a:off x="2531165" y="5188227"/>
            <a:ext cx="2968487" cy="821634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17806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9" descr="6a2_3">
            <a:extLst>
              <a:ext uri="{FF2B5EF4-FFF2-40B4-BE49-F238E27FC236}">
                <a16:creationId xmlns:a16="http://schemas.microsoft.com/office/drawing/2014/main" id="{B8CF415B-E303-4A8F-9C85-85BA381CB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" t="5902" r="9045" b="694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CC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A8F7414-7C26-4BED-BEC3-C6BFEA968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955800"/>
            <a:ext cx="11810999" cy="3235325"/>
          </a:xfrm>
        </p:spPr>
        <p:txBody>
          <a:bodyPr>
            <a:normAutofit fontScale="90000"/>
          </a:bodyPr>
          <a:lstStyle/>
          <a:p>
            <a:pPr>
              <a:lnSpc>
                <a:spcPts val="4000"/>
              </a:lnSpc>
            </a:pPr>
            <a:r>
              <a:rPr lang="zh-TW" altLang="en-US" sz="6700" dirty="0"/>
              <a:t>請同學完成習作</a:t>
            </a:r>
            <a:br>
              <a:rPr lang="en-US" altLang="zh-TW" sz="8000" dirty="0"/>
            </a:br>
            <a:br>
              <a:rPr lang="en-US" altLang="zh-TW" sz="8000" dirty="0"/>
            </a:br>
            <a:r>
              <a:rPr lang="zh-TW" altLang="en-US" sz="7300" dirty="0"/>
              <a:t>第五課</a:t>
            </a:r>
            <a:r>
              <a:rPr lang="en-US" altLang="zh-TW" sz="7300" dirty="0"/>
              <a:t>(P.8-P.9)</a:t>
            </a:r>
            <a:br>
              <a:rPr lang="en-US" altLang="zh-TW" sz="8000" dirty="0"/>
            </a:br>
            <a:br>
              <a:rPr lang="en-US" altLang="zh-TW" sz="8000" dirty="0"/>
            </a:br>
            <a:r>
              <a:rPr lang="en-US" altLang="zh-HK" sz="3600" kern="10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(</a:t>
            </a:r>
            <a:r>
              <a:rPr lang="zh-HK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請於</a:t>
            </a:r>
            <a:r>
              <a:rPr lang="en-US" altLang="zh-HK" sz="3600" kern="10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10</a:t>
            </a:r>
            <a:r>
              <a:rPr lang="zh-HK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月</a:t>
            </a:r>
            <a:r>
              <a:rPr lang="en-US" altLang="zh-HK" sz="3600" kern="10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13</a:t>
            </a:r>
            <a:r>
              <a:rPr lang="zh-HK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日（三）下午</a:t>
            </a:r>
            <a:r>
              <a:rPr lang="en-US" altLang="zh-HK" sz="3600" kern="10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5</a:t>
            </a:r>
            <a:r>
              <a:rPr lang="zh-HK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點前拍照上傳作業，亦可提前遞交。</a:t>
            </a:r>
            <a:r>
              <a:rPr lang="en-US" altLang="zh-HK" sz="3600" kern="10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)</a:t>
            </a:r>
            <a:br>
              <a:rPr lang="en-US" altLang="zh-HK" sz="3600" kern="100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新細明體" panose="02020500000000000000" pitchFamily="18" charset="-120"/>
                <a:cs typeface="Times New Roman" panose="02020603050405020304" pitchFamily="18" charset="0"/>
              </a:rPr>
            </a:br>
            <a:br>
              <a:rPr lang="zh-TW" altLang="zh-HK" sz="40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</a:br>
            <a:r>
              <a:rPr lang="en-US" altLang="zh-HK" sz="3600" dirty="0">
                <a:solidFill>
                  <a:srgbClr val="FF0000"/>
                </a:solidFill>
                <a:effectLst/>
                <a:latin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zh-HK" sz="3600" dirty="0">
                <a:solidFill>
                  <a:srgbClr val="FF0000"/>
                </a:solidFill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檔案名稱請改為「</a:t>
            </a:r>
            <a:r>
              <a:rPr lang="zh-TW" altLang="en-US" sz="3600" dirty="0">
                <a:solidFill>
                  <a:srgbClr val="FF0000"/>
                </a:solidFill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學號 </a:t>
            </a:r>
            <a:r>
              <a:rPr lang="zh-TW" altLang="zh-HK" sz="3600" dirty="0">
                <a:solidFill>
                  <a:srgbClr val="FF0000"/>
                </a:solidFill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語文</a:t>
            </a:r>
            <a:r>
              <a:rPr lang="en-US" altLang="zh-HK" sz="3600" dirty="0">
                <a:solidFill>
                  <a:srgbClr val="FF0000"/>
                </a:solidFill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P5X</a:t>
            </a:r>
            <a:r>
              <a:rPr lang="zh-TW" altLang="zh-HK" sz="3600" dirty="0">
                <a:solidFill>
                  <a:srgbClr val="FF0000"/>
                </a:solidFill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姓名」，如「</a:t>
            </a:r>
            <a:r>
              <a:rPr lang="en-US" altLang="zh-TW" sz="3600" dirty="0">
                <a:solidFill>
                  <a:srgbClr val="FF0000"/>
                </a:solidFill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zh-HK" sz="3600" dirty="0">
                <a:solidFill>
                  <a:srgbClr val="FF0000"/>
                </a:solidFill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語文</a:t>
            </a:r>
            <a:r>
              <a:rPr lang="en-US" altLang="zh-HK" sz="3600" dirty="0">
                <a:solidFill>
                  <a:srgbClr val="FF0000"/>
                </a:solidFill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P5A</a:t>
            </a:r>
            <a:r>
              <a:rPr lang="zh-TW" altLang="zh-HK" sz="3600" dirty="0">
                <a:solidFill>
                  <a:srgbClr val="FF0000"/>
                </a:solidFill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陳大文」，方便老師跟進學習情況。</a:t>
            </a:r>
            <a:r>
              <a:rPr lang="en-US" altLang="zh-HK" sz="3600" dirty="0">
                <a:solidFill>
                  <a:srgbClr val="FF0000"/>
                </a:solidFill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br>
              <a:rPr lang="en-US" altLang="zh-TW" sz="7300" dirty="0"/>
            </a:br>
            <a:r>
              <a:rPr lang="en-US" altLang="zh-TW" sz="8000" dirty="0"/>
              <a:t>        </a:t>
            </a:r>
            <a:endParaRPr lang="zh-HK" altLang="en-US" sz="8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703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8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ããªã¼ã¤ã©ã¹ã ã«ã©ãã«ãªè±æã®é£¾ãæ ">
            <a:extLst>
              <a:ext uri="{FF2B5EF4-FFF2-40B4-BE49-F238E27FC236}">
                <a16:creationId xmlns:a16="http://schemas.microsoft.com/office/drawing/2014/main" id="{AFC995A5-A806-42D3-BD59-D4BB974DA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3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2345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sz="6600" dirty="0">
                <a:latin typeface="標楷體" panose="03000509000000000000" pitchFamily="65" charset="-120"/>
                <a:ea typeface="標楷體" panose="03000509000000000000" pitchFamily="65" charset="-120"/>
              </a:rPr>
              <a:t>讀一讀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938376"/>
            <a:ext cx="10642600" cy="5354101"/>
          </a:xfrm>
        </p:spPr>
        <p:txBody>
          <a:bodyPr>
            <a:norm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zh-CN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煨             </a:t>
            </a:r>
            <a:r>
              <a:rPr lang="zh-TW" altLang="zh-TW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燜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悶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en-US" altLang="zh-TW" sz="4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lang="zh-TW" altLang="zh-TW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腥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星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zh-TW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羶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煎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zh-TW" sz="2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zh-CN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演變           焗        匯集       </a:t>
            </a:r>
            <a:r>
              <a:rPr lang="zh-TW" altLang="zh-TW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不勝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星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zh-TW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枚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梅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zh-TW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舉</a:t>
            </a:r>
            <a:r>
              <a:rPr lang="en-US" altLang="zh-TW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zh-TW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餚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熬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          </a:t>
            </a:r>
            <a:r>
              <a:rPr lang="zh-TW" altLang="zh-TW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閩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敏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zh-TW" sz="2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endParaRPr lang="zh-TW" altLang="en-US" sz="2400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28BDF8D-45D7-48F3-8ABB-110492B4D31E}"/>
              </a:ext>
            </a:extLst>
          </p:cNvPr>
          <p:cNvSpPr txBox="1"/>
          <p:nvPr/>
        </p:nvSpPr>
        <p:spPr>
          <a:xfrm>
            <a:off x="838200" y="1898293"/>
            <a:ext cx="1056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標楷體"/>
                <a:cs typeface="+mn-cs"/>
              </a:rPr>
              <a:t>wēi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標楷體"/>
              <a:ea typeface="標楷體"/>
              <a:cs typeface="+mn-cs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BF88E94-D67A-444E-AD1D-FFE04A7A15A4}"/>
              </a:ext>
            </a:extLst>
          </p:cNvPr>
          <p:cNvSpPr txBox="1"/>
          <p:nvPr/>
        </p:nvSpPr>
        <p:spPr>
          <a:xfrm>
            <a:off x="5039557" y="1875965"/>
            <a:ext cx="1056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標楷體"/>
                <a:cs typeface="+mn-cs"/>
              </a:rPr>
              <a:t>mèn</a:t>
            </a:r>
            <a:endParaRPr kumimoji="0" lang="zh-TW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標楷體"/>
              <a:ea typeface="標楷體"/>
              <a:cs typeface="+mn-cs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F0CFB1E-1BA6-435C-8A31-78087D7902D8}"/>
              </a:ext>
            </a:extLst>
          </p:cNvPr>
          <p:cNvSpPr txBox="1"/>
          <p:nvPr/>
        </p:nvSpPr>
        <p:spPr>
          <a:xfrm>
            <a:off x="7607362" y="1875965"/>
            <a:ext cx="2036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標楷體"/>
                <a:cs typeface="+mn-cs"/>
              </a:rPr>
              <a:t>xīnɡ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標楷體"/>
                <a:cs typeface="+mn-cs"/>
              </a:rPr>
              <a:t>       </a:t>
            </a:r>
            <a:r>
              <a:rPr kumimoji="0" lang="en-US" altLang="zh-TW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標楷體"/>
                <a:cs typeface="+mn-cs"/>
              </a:rPr>
              <a:t>shān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標楷體"/>
              <a:ea typeface="標楷體"/>
              <a:cs typeface="+mn-cs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B10EB8E9-AB2A-4327-A2CC-A253D895522A}"/>
              </a:ext>
            </a:extLst>
          </p:cNvPr>
          <p:cNvSpPr txBox="1"/>
          <p:nvPr/>
        </p:nvSpPr>
        <p:spPr>
          <a:xfrm>
            <a:off x="876223" y="3025731"/>
            <a:ext cx="2036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標楷體"/>
                <a:cs typeface="+mn-cs"/>
              </a:rPr>
              <a:t>yǎn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標楷體"/>
                <a:cs typeface="+mn-cs"/>
              </a:rPr>
              <a:t> </a:t>
            </a:r>
            <a:r>
              <a:rPr kumimoji="0" lang="en-US" altLang="zh-TW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標楷體"/>
                <a:cs typeface="+mn-cs"/>
              </a:rPr>
              <a:t>biàn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標楷體"/>
              <a:ea typeface="標楷體"/>
              <a:cs typeface="+mn-cs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A288562-B54D-468C-A459-DB9B37EF9503}"/>
              </a:ext>
            </a:extLst>
          </p:cNvPr>
          <p:cNvSpPr txBox="1"/>
          <p:nvPr/>
        </p:nvSpPr>
        <p:spPr>
          <a:xfrm>
            <a:off x="5160091" y="3025731"/>
            <a:ext cx="2036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標楷體"/>
                <a:cs typeface="+mn-cs"/>
              </a:rPr>
              <a:t>jú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標楷體"/>
              <a:ea typeface="標楷體"/>
              <a:cs typeface="+mn-cs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8384EA25-184C-4A21-BD43-9566A22CD932}"/>
              </a:ext>
            </a:extLst>
          </p:cNvPr>
          <p:cNvSpPr txBox="1"/>
          <p:nvPr/>
        </p:nvSpPr>
        <p:spPr>
          <a:xfrm>
            <a:off x="7910720" y="3025731"/>
            <a:ext cx="2036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標楷體"/>
                <a:cs typeface="+mn-cs"/>
              </a:rPr>
              <a:t>huì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標楷體"/>
                <a:cs typeface="+mn-cs"/>
              </a:rPr>
              <a:t>   </a:t>
            </a:r>
            <a:r>
              <a:rPr kumimoji="0" lang="en-US" altLang="zh-TW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標楷體"/>
                <a:cs typeface="+mn-cs"/>
              </a:rPr>
              <a:t>jí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標楷體"/>
                <a:cs typeface="+mn-cs"/>
              </a:rPr>
              <a:t> 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標楷體"/>
              <a:ea typeface="標楷體"/>
              <a:cs typeface="+mn-cs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42580DD6-4EA3-4CE7-A980-62A2FC21F120}"/>
              </a:ext>
            </a:extLst>
          </p:cNvPr>
          <p:cNvSpPr txBox="1"/>
          <p:nvPr/>
        </p:nvSpPr>
        <p:spPr>
          <a:xfrm>
            <a:off x="979579" y="4081745"/>
            <a:ext cx="3866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標楷體"/>
                <a:cs typeface="+mn-cs"/>
              </a:rPr>
              <a:t>bú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標楷體"/>
                <a:cs typeface="+mn-cs"/>
              </a:rPr>
              <a:t> shèng    </a:t>
            </a:r>
            <a:r>
              <a:rPr kumimoji="0" lang="en-US" altLang="zh-TW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標楷體"/>
                <a:cs typeface="+mn-cs"/>
              </a:rPr>
              <a:t>méi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標楷體"/>
                <a:cs typeface="+mn-cs"/>
              </a:rPr>
              <a:t>          </a:t>
            </a:r>
            <a:r>
              <a:rPr kumimoji="0" lang="en-US" altLang="zh-TW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標楷體"/>
                <a:cs typeface="+mn-cs"/>
              </a:rPr>
              <a:t>jǔ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標楷體"/>
              <a:ea typeface="標楷體"/>
              <a:cs typeface="+mn-cs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DCABD2A-FE0E-444E-BDA7-B60E53076E56}"/>
              </a:ext>
            </a:extLst>
          </p:cNvPr>
          <p:cNvSpPr txBox="1"/>
          <p:nvPr/>
        </p:nvSpPr>
        <p:spPr>
          <a:xfrm>
            <a:off x="5160091" y="4058706"/>
            <a:ext cx="2641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標楷體"/>
                <a:cs typeface="+mn-cs"/>
              </a:rPr>
              <a:t>yáo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標楷體"/>
              <a:ea typeface="標楷體"/>
              <a:cs typeface="+mn-cs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F658E25-D045-4E2A-85BF-0C93F4A1062C}"/>
              </a:ext>
            </a:extLst>
          </p:cNvPr>
          <p:cNvSpPr txBox="1"/>
          <p:nvPr/>
        </p:nvSpPr>
        <p:spPr>
          <a:xfrm>
            <a:off x="7910720" y="4058706"/>
            <a:ext cx="877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標楷體"/>
                <a:ea typeface="標楷體"/>
                <a:cs typeface="+mn-cs"/>
              </a:rPr>
              <a:t>mǐn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標楷體"/>
              <a:ea typeface="標楷體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8628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2" y="-23739"/>
            <a:ext cx="12295573" cy="684108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圈生字</a:t>
            </a:r>
            <a:r>
              <a:rPr lang="en-US" altLang="zh-TW" dirty="0"/>
              <a:t>(11</a:t>
            </a:r>
            <a:r>
              <a:rPr lang="zh-TW" altLang="en-US" dirty="0"/>
              <a:t>個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270991" y="1690688"/>
            <a:ext cx="1801969" cy="91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solidFill>
                  <a:schemeClr val="tx1"/>
                </a:solidFill>
              </a:rPr>
              <a:t>輝煌</a:t>
            </a:r>
          </a:p>
        </p:txBody>
      </p:sp>
      <p:sp>
        <p:nvSpPr>
          <p:cNvPr id="5" name="矩形 4"/>
          <p:cNvSpPr/>
          <p:nvPr/>
        </p:nvSpPr>
        <p:spPr>
          <a:xfrm>
            <a:off x="2626752" y="1690688"/>
            <a:ext cx="1801969" cy="91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solidFill>
                  <a:schemeClr val="tx1"/>
                </a:solidFill>
              </a:rPr>
              <a:t>烹調</a:t>
            </a:r>
          </a:p>
        </p:txBody>
      </p:sp>
      <p:sp>
        <p:nvSpPr>
          <p:cNvPr id="6" name="矩形 5"/>
          <p:cNvSpPr/>
          <p:nvPr/>
        </p:nvSpPr>
        <p:spPr>
          <a:xfrm>
            <a:off x="4982513" y="1690688"/>
            <a:ext cx="1801969" cy="91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solidFill>
                  <a:schemeClr val="tx1"/>
                </a:solidFill>
              </a:rPr>
              <a:t>精細</a:t>
            </a:r>
          </a:p>
        </p:txBody>
      </p:sp>
      <p:sp>
        <p:nvSpPr>
          <p:cNvPr id="7" name="矩形 6"/>
          <p:cNvSpPr/>
          <p:nvPr/>
        </p:nvSpPr>
        <p:spPr>
          <a:xfrm>
            <a:off x="7338274" y="1690688"/>
            <a:ext cx="1801969" cy="91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solidFill>
                  <a:schemeClr val="tx1"/>
                </a:solidFill>
              </a:rPr>
              <a:t>菜餚</a:t>
            </a:r>
          </a:p>
        </p:txBody>
      </p:sp>
      <p:sp>
        <p:nvSpPr>
          <p:cNvPr id="8" name="矩形 7"/>
          <p:cNvSpPr/>
          <p:nvPr/>
        </p:nvSpPr>
        <p:spPr>
          <a:xfrm>
            <a:off x="9478851" y="1690688"/>
            <a:ext cx="2713149" cy="91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solidFill>
                  <a:schemeClr val="tx1"/>
                </a:solidFill>
              </a:rPr>
              <a:t>垂涎三尺</a:t>
            </a:r>
          </a:p>
        </p:txBody>
      </p:sp>
      <p:sp>
        <p:nvSpPr>
          <p:cNvPr id="10" name="矩形 9"/>
          <p:cNvSpPr/>
          <p:nvPr/>
        </p:nvSpPr>
        <p:spPr>
          <a:xfrm>
            <a:off x="270991" y="3473451"/>
            <a:ext cx="2713149" cy="91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solidFill>
                  <a:schemeClr val="tx1"/>
                </a:solidFill>
              </a:rPr>
              <a:t>不勝枚舉</a:t>
            </a:r>
          </a:p>
        </p:txBody>
      </p:sp>
      <p:sp>
        <p:nvSpPr>
          <p:cNvPr id="11" name="矩形 10"/>
          <p:cNvSpPr/>
          <p:nvPr/>
        </p:nvSpPr>
        <p:spPr>
          <a:xfrm>
            <a:off x="3434364" y="3473451"/>
            <a:ext cx="1801969" cy="91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solidFill>
                  <a:schemeClr val="tx1"/>
                </a:solidFill>
              </a:rPr>
              <a:t>酸</a:t>
            </a:r>
            <a:r>
              <a:rPr lang="zh-TW" altLang="en-US" sz="4800" dirty="0">
                <a:solidFill>
                  <a:srgbClr val="FF0000"/>
                </a:solidFill>
              </a:rPr>
              <a:t>甜</a:t>
            </a:r>
          </a:p>
        </p:txBody>
      </p:sp>
      <p:sp>
        <p:nvSpPr>
          <p:cNvPr id="12" name="矩形 11"/>
          <p:cNvSpPr/>
          <p:nvPr/>
        </p:nvSpPr>
        <p:spPr>
          <a:xfrm>
            <a:off x="5610357" y="3473451"/>
            <a:ext cx="1801969" cy="91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solidFill>
                  <a:schemeClr val="tx1"/>
                </a:solidFill>
              </a:rPr>
              <a:t>鹹</a:t>
            </a:r>
            <a:r>
              <a:rPr lang="zh-TW" altLang="en-US" sz="4800" dirty="0">
                <a:solidFill>
                  <a:srgbClr val="FF0000"/>
                </a:solidFill>
              </a:rPr>
              <a:t>香</a:t>
            </a:r>
          </a:p>
        </p:txBody>
      </p:sp>
      <p:sp>
        <p:nvSpPr>
          <p:cNvPr id="13" name="矩形 12"/>
          <p:cNvSpPr/>
          <p:nvPr/>
        </p:nvSpPr>
        <p:spPr>
          <a:xfrm>
            <a:off x="7786350" y="3473451"/>
            <a:ext cx="1801969" cy="91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solidFill>
                  <a:schemeClr val="tx1"/>
                </a:solidFill>
              </a:rPr>
              <a:t>講究</a:t>
            </a:r>
          </a:p>
        </p:txBody>
      </p:sp>
      <p:sp>
        <p:nvSpPr>
          <p:cNvPr id="14" name="矩形 13"/>
          <p:cNvSpPr/>
          <p:nvPr/>
        </p:nvSpPr>
        <p:spPr>
          <a:xfrm>
            <a:off x="270991" y="5152958"/>
            <a:ext cx="2713149" cy="91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solidFill>
                  <a:schemeClr val="tx1"/>
                </a:solidFill>
              </a:rPr>
              <a:t>博大精深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507E25A3-84B4-40D2-BC1D-2B19B31C6D6E}"/>
              </a:ext>
            </a:extLst>
          </p:cNvPr>
          <p:cNvSpPr/>
          <p:nvPr/>
        </p:nvSpPr>
        <p:spPr>
          <a:xfrm>
            <a:off x="9962343" y="3473451"/>
            <a:ext cx="1801969" cy="91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zh-CN" sz="4800" dirty="0">
                <a:solidFill>
                  <a:schemeClr val="tx1"/>
                </a:solidFill>
              </a:rPr>
              <a:t>風味</a:t>
            </a:r>
            <a:endParaRPr lang="zh-CN" altLang="en-US" sz="4800" dirty="0">
              <a:solidFill>
                <a:schemeClr val="tx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E6A0E4C-700B-47C6-A13C-455AC4EEFDF1}"/>
              </a:ext>
            </a:extLst>
          </p:cNvPr>
          <p:cNvSpPr txBox="1"/>
          <p:nvPr/>
        </p:nvSpPr>
        <p:spPr>
          <a:xfrm>
            <a:off x="532067" y="1229023"/>
            <a:ext cx="167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huī</a:t>
            </a:r>
            <a:r>
              <a:rPr lang="en-US" altLang="zh-TW" sz="24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altLang="zh-TW" sz="24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huáng</a:t>
            </a:r>
            <a:endParaRPr lang="zh-TW" altLang="en-US" sz="2400" dirty="0">
              <a:solidFill>
                <a:srgbClr val="0070C0"/>
              </a:solidFill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201F8D7-8C81-4968-80BD-252E90194466}"/>
              </a:ext>
            </a:extLst>
          </p:cNvPr>
          <p:cNvSpPr txBox="1"/>
          <p:nvPr/>
        </p:nvSpPr>
        <p:spPr>
          <a:xfrm>
            <a:off x="2689943" y="1259573"/>
            <a:ext cx="167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pēng</a:t>
            </a:r>
            <a:r>
              <a:rPr lang="en-US" altLang="zh-TW" sz="24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 </a:t>
            </a:r>
            <a:r>
              <a:rPr lang="en-US" altLang="zh-TW" sz="24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tiáo</a:t>
            </a:r>
            <a:r>
              <a:rPr lang="en-US" altLang="zh-TW" sz="24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 </a:t>
            </a:r>
            <a:endParaRPr lang="zh-TW" altLang="en-US" sz="2400" dirty="0">
              <a:solidFill>
                <a:srgbClr val="0070C0"/>
              </a:solidFill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C4E480CB-6A8E-4252-A9ED-E0C5EEF1F44E}"/>
              </a:ext>
            </a:extLst>
          </p:cNvPr>
          <p:cNvSpPr txBox="1"/>
          <p:nvPr/>
        </p:nvSpPr>
        <p:spPr>
          <a:xfrm>
            <a:off x="5116536" y="1290123"/>
            <a:ext cx="167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jīng</a:t>
            </a:r>
            <a:r>
              <a:rPr lang="en-US" altLang="zh-TW" sz="24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    </a:t>
            </a:r>
            <a:r>
              <a:rPr lang="en-US" altLang="zh-TW" sz="24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xì</a:t>
            </a:r>
            <a:endParaRPr lang="zh-TW" altLang="en-US" sz="2400" dirty="0">
              <a:solidFill>
                <a:srgbClr val="0070C0"/>
              </a:solidFill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CAD3A791-CE23-451D-97D2-549BB76E8C1A}"/>
              </a:ext>
            </a:extLst>
          </p:cNvPr>
          <p:cNvSpPr txBox="1"/>
          <p:nvPr/>
        </p:nvSpPr>
        <p:spPr>
          <a:xfrm>
            <a:off x="7630321" y="1290123"/>
            <a:ext cx="167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cài  </a:t>
            </a:r>
            <a:r>
              <a:rPr lang="en-US" altLang="zh-TW" sz="24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yáo</a:t>
            </a:r>
            <a:endParaRPr lang="zh-TW" altLang="en-US" sz="2400" dirty="0">
              <a:solidFill>
                <a:srgbClr val="0070C0"/>
              </a:solidFill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86F3BB3E-0961-4E49-AFAE-E2A6B27F5F40}"/>
              </a:ext>
            </a:extLst>
          </p:cNvPr>
          <p:cNvSpPr txBox="1"/>
          <p:nvPr/>
        </p:nvSpPr>
        <p:spPr>
          <a:xfrm>
            <a:off x="9548011" y="1244298"/>
            <a:ext cx="275434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24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chuí</a:t>
            </a:r>
            <a:r>
              <a:rPr lang="en-US" altLang="zh-TW" sz="24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xián </a:t>
            </a:r>
            <a:r>
              <a:rPr lang="en-US" altLang="zh-TW" sz="24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sān</a:t>
            </a:r>
            <a:r>
              <a:rPr lang="en-US" altLang="zh-TW" sz="24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altLang="zh-TW" sz="24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chǐ</a:t>
            </a:r>
            <a:endParaRPr lang="zh-TW" altLang="en-US" sz="2400" dirty="0">
              <a:solidFill>
                <a:srgbClr val="0070C0"/>
              </a:solidFill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214BA08E-5619-4F45-9A15-66A2EE34FD56}"/>
              </a:ext>
            </a:extLst>
          </p:cNvPr>
          <p:cNvSpPr txBox="1"/>
          <p:nvPr/>
        </p:nvSpPr>
        <p:spPr>
          <a:xfrm>
            <a:off x="427688" y="3030179"/>
            <a:ext cx="247086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24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bù shèng </a:t>
            </a:r>
            <a:r>
              <a:rPr lang="en-US" altLang="zh-TW" sz="24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méi</a:t>
            </a:r>
            <a:r>
              <a:rPr lang="en-US" altLang="zh-TW" sz="24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altLang="zh-TW" sz="24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jǔ</a:t>
            </a:r>
            <a:endParaRPr lang="zh-TW" altLang="en-US" sz="2400" dirty="0">
              <a:solidFill>
                <a:srgbClr val="0070C0"/>
              </a:solidFill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8D341573-D662-48CA-A7F5-1AE03F2AAA88}"/>
              </a:ext>
            </a:extLst>
          </p:cNvPr>
          <p:cNvSpPr txBox="1"/>
          <p:nvPr/>
        </p:nvSpPr>
        <p:spPr>
          <a:xfrm>
            <a:off x="3560748" y="3036203"/>
            <a:ext cx="167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suān</a:t>
            </a:r>
            <a:r>
              <a:rPr lang="en-US" altLang="zh-TW" sz="24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altLang="zh-TW" sz="24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tián</a:t>
            </a:r>
            <a:endParaRPr lang="zh-TW" altLang="en-US" sz="2400" dirty="0">
              <a:solidFill>
                <a:srgbClr val="0070C0"/>
              </a:solidFill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C388DD20-8202-427F-A66A-923D425AB30E}"/>
              </a:ext>
            </a:extLst>
          </p:cNvPr>
          <p:cNvSpPr txBox="1"/>
          <p:nvPr/>
        </p:nvSpPr>
        <p:spPr>
          <a:xfrm>
            <a:off x="5723132" y="3104119"/>
            <a:ext cx="16151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xián </a:t>
            </a:r>
            <a:r>
              <a:rPr lang="en-US" altLang="zh-TW" sz="24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xiāng</a:t>
            </a:r>
            <a:endParaRPr lang="zh-TW" altLang="en-US" sz="2400" dirty="0">
              <a:solidFill>
                <a:srgbClr val="0070C0"/>
              </a:solidFill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ED40FAB6-AA5A-47E2-A566-9F094809115C}"/>
              </a:ext>
            </a:extLst>
          </p:cNvPr>
          <p:cNvSpPr txBox="1"/>
          <p:nvPr/>
        </p:nvSpPr>
        <p:spPr>
          <a:xfrm>
            <a:off x="8046602" y="3051478"/>
            <a:ext cx="16151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jiǎng</a:t>
            </a:r>
            <a:r>
              <a:rPr lang="en-US" altLang="zh-TW" sz="24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altLang="zh-TW" sz="24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jiū</a:t>
            </a:r>
            <a:endParaRPr lang="zh-TW" altLang="en-US" sz="2400" dirty="0">
              <a:solidFill>
                <a:srgbClr val="0070C0"/>
              </a:solidFill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650430D7-B111-4EBB-B8EF-2EA1C138CD26}"/>
              </a:ext>
            </a:extLst>
          </p:cNvPr>
          <p:cNvSpPr txBox="1"/>
          <p:nvPr/>
        </p:nvSpPr>
        <p:spPr>
          <a:xfrm>
            <a:off x="10203978" y="2996874"/>
            <a:ext cx="16151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fēng</a:t>
            </a:r>
            <a:r>
              <a:rPr lang="en-US" altLang="zh-TW" sz="24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altLang="zh-TW" sz="24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wèi</a:t>
            </a:r>
            <a:endParaRPr lang="zh-TW" altLang="en-US" sz="2400" dirty="0">
              <a:solidFill>
                <a:srgbClr val="0070C0"/>
              </a:solidFill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DCED8E84-7330-41C4-9876-B94F986129D9}"/>
              </a:ext>
            </a:extLst>
          </p:cNvPr>
          <p:cNvSpPr txBox="1"/>
          <p:nvPr/>
        </p:nvSpPr>
        <p:spPr>
          <a:xfrm>
            <a:off x="427688" y="4705647"/>
            <a:ext cx="27118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bó</a:t>
            </a:r>
            <a:r>
              <a:rPr lang="en-US" altLang="zh-TW" sz="24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 </a:t>
            </a:r>
            <a:r>
              <a:rPr lang="en-US" altLang="zh-TW" sz="24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dà</a:t>
            </a:r>
            <a:r>
              <a:rPr lang="en-US" altLang="zh-TW" sz="24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 </a:t>
            </a:r>
            <a:r>
              <a:rPr lang="en-US" altLang="zh-TW" sz="24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jīng</a:t>
            </a:r>
            <a:r>
              <a:rPr lang="en-US" altLang="zh-TW" sz="24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 </a:t>
            </a:r>
            <a:r>
              <a:rPr lang="en-US" altLang="zh-TW" sz="24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shēn</a:t>
            </a:r>
            <a:endParaRPr lang="zh-TW" alt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70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9" descr="6a2_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" t="5902" r="9045" b="694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CC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注意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易錯的生字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921347" y="1329139"/>
            <a:ext cx="2265608" cy="22440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TW" altLang="en-US" sz="16600" dirty="0">
                <a:latin typeface="標楷體" panose="03000509000000000000" pitchFamily="65" charset="-120"/>
                <a:ea typeface="標楷體" panose="03000509000000000000" pitchFamily="65" charset="-120"/>
              </a:rPr>
              <a:t>輝</a:t>
            </a:r>
            <a:endParaRPr lang="en-US" altLang="zh-TW" sz="16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16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17427" y="3988025"/>
            <a:ext cx="4442242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600" dirty="0">
                <a:latin typeface="標楷體" panose="03000509000000000000" pitchFamily="65" charset="-120"/>
                <a:ea typeface="標楷體" panose="03000509000000000000" pitchFamily="65" charset="-120"/>
              </a:rPr>
              <a:t>垂涎</a:t>
            </a:r>
            <a:endParaRPr lang="en-US" altLang="zh-TW" sz="16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990234" y="876307"/>
            <a:ext cx="2313454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600" dirty="0">
                <a:latin typeface="標楷體" panose="03000509000000000000" pitchFamily="65" charset="-120"/>
                <a:ea typeface="標楷體" panose="03000509000000000000" pitchFamily="65" charset="-120"/>
              </a:rPr>
              <a:t>烹</a:t>
            </a:r>
            <a:endParaRPr lang="zh-TW" altLang="en-US" sz="16600" dirty="0"/>
          </a:p>
        </p:txBody>
      </p:sp>
      <p:sp>
        <p:nvSpPr>
          <p:cNvPr id="8" name="矩形 7"/>
          <p:cNvSpPr/>
          <p:nvPr/>
        </p:nvSpPr>
        <p:spPr>
          <a:xfrm>
            <a:off x="6278812" y="3988025"/>
            <a:ext cx="2313454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600" dirty="0">
                <a:latin typeface="標楷體" panose="03000509000000000000" pitchFamily="65" charset="-120"/>
                <a:ea typeface="標楷體" panose="03000509000000000000" pitchFamily="65" charset="-120"/>
              </a:rPr>
              <a:t>鹹</a:t>
            </a:r>
            <a:endParaRPr lang="zh-TW" altLang="en-US" sz="16600" dirty="0"/>
          </a:p>
        </p:txBody>
      </p:sp>
      <p:sp>
        <p:nvSpPr>
          <p:cNvPr id="9" name="矩形 8"/>
          <p:cNvSpPr/>
          <p:nvPr/>
        </p:nvSpPr>
        <p:spPr>
          <a:xfrm>
            <a:off x="9511409" y="3988025"/>
            <a:ext cx="2313454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600" dirty="0">
                <a:latin typeface="標楷體" panose="03000509000000000000" pitchFamily="65" charset="-120"/>
                <a:ea typeface="標楷體" panose="03000509000000000000" pitchFamily="65" charset="-120"/>
              </a:rPr>
              <a:t>博</a:t>
            </a:r>
            <a:endParaRPr lang="zh-TW" altLang="en-US" sz="16600" dirty="0"/>
          </a:p>
        </p:txBody>
      </p:sp>
      <p:cxnSp>
        <p:nvCxnSpPr>
          <p:cNvPr id="20" name="直線接點 19"/>
          <p:cNvCxnSpPr/>
          <p:nvPr/>
        </p:nvCxnSpPr>
        <p:spPr>
          <a:xfrm>
            <a:off x="2665387" y="2162234"/>
            <a:ext cx="0" cy="63843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/>
          <p:cNvCxnSpPr/>
          <p:nvPr/>
        </p:nvCxnSpPr>
        <p:spPr>
          <a:xfrm flipV="1">
            <a:off x="2652135" y="2628388"/>
            <a:ext cx="172278" cy="18553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/>
          <p:cNvCxnSpPr/>
          <p:nvPr/>
        </p:nvCxnSpPr>
        <p:spPr>
          <a:xfrm flipV="1">
            <a:off x="5750485" y="2212998"/>
            <a:ext cx="684256" cy="1325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接點 37"/>
          <p:cNvCxnSpPr/>
          <p:nvPr/>
        </p:nvCxnSpPr>
        <p:spPr>
          <a:xfrm flipH="1">
            <a:off x="6146961" y="2280244"/>
            <a:ext cx="287780" cy="16135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接點 41"/>
          <p:cNvCxnSpPr/>
          <p:nvPr/>
        </p:nvCxnSpPr>
        <p:spPr>
          <a:xfrm>
            <a:off x="6146961" y="2365398"/>
            <a:ext cx="0" cy="40651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接點 44"/>
          <p:cNvCxnSpPr/>
          <p:nvPr/>
        </p:nvCxnSpPr>
        <p:spPr>
          <a:xfrm>
            <a:off x="5902884" y="2679152"/>
            <a:ext cx="244077" cy="9276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接點 47"/>
          <p:cNvCxnSpPr/>
          <p:nvPr/>
        </p:nvCxnSpPr>
        <p:spPr>
          <a:xfrm flipV="1">
            <a:off x="1378226" y="5530455"/>
            <a:ext cx="516835" cy="1325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接點 53"/>
          <p:cNvCxnSpPr/>
          <p:nvPr/>
        </p:nvCxnSpPr>
        <p:spPr>
          <a:xfrm flipV="1">
            <a:off x="2213113" y="5481745"/>
            <a:ext cx="530087" cy="1325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接點 56"/>
          <p:cNvCxnSpPr/>
          <p:nvPr/>
        </p:nvCxnSpPr>
        <p:spPr>
          <a:xfrm>
            <a:off x="1632445" y="5302510"/>
            <a:ext cx="41855" cy="395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接點 60"/>
          <p:cNvCxnSpPr/>
          <p:nvPr/>
        </p:nvCxnSpPr>
        <p:spPr>
          <a:xfrm flipH="1">
            <a:off x="2358887" y="5147782"/>
            <a:ext cx="128323" cy="55065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接點 62"/>
          <p:cNvCxnSpPr/>
          <p:nvPr/>
        </p:nvCxnSpPr>
        <p:spPr>
          <a:xfrm>
            <a:off x="4541298" y="4915539"/>
            <a:ext cx="0" cy="78289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接點 64"/>
          <p:cNvCxnSpPr/>
          <p:nvPr/>
        </p:nvCxnSpPr>
        <p:spPr>
          <a:xfrm>
            <a:off x="4544774" y="5256947"/>
            <a:ext cx="30552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接點 66"/>
          <p:cNvCxnSpPr/>
          <p:nvPr/>
        </p:nvCxnSpPr>
        <p:spPr>
          <a:xfrm>
            <a:off x="4289506" y="5225145"/>
            <a:ext cx="41855" cy="3959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接點 67"/>
          <p:cNvCxnSpPr/>
          <p:nvPr/>
        </p:nvCxnSpPr>
        <p:spPr>
          <a:xfrm flipV="1">
            <a:off x="4245551" y="5621070"/>
            <a:ext cx="604745" cy="7736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接點 70"/>
          <p:cNvCxnSpPr/>
          <p:nvPr/>
        </p:nvCxnSpPr>
        <p:spPr>
          <a:xfrm flipH="1">
            <a:off x="6764709" y="5209488"/>
            <a:ext cx="247594" cy="67207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接點 72"/>
          <p:cNvCxnSpPr/>
          <p:nvPr/>
        </p:nvCxnSpPr>
        <p:spPr>
          <a:xfrm>
            <a:off x="6717277" y="5360749"/>
            <a:ext cx="384313" cy="40255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接點 75"/>
          <p:cNvCxnSpPr/>
          <p:nvPr/>
        </p:nvCxnSpPr>
        <p:spPr>
          <a:xfrm>
            <a:off x="6771860" y="5317335"/>
            <a:ext cx="102869" cy="4713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接點 78"/>
          <p:cNvCxnSpPr/>
          <p:nvPr/>
        </p:nvCxnSpPr>
        <p:spPr>
          <a:xfrm>
            <a:off x="7032180" y="5471428"/>
            <a:ext cx="102869" cy="4713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接點 79"/>
          <p:cNvCxnSpPr/>
          <p:nvPr/>
        </p:nvCxnSpPr>
        <p:spPr>
          <a:xfrm>
            <a:off x="6685720" y="5597501"/>
            <a:ext cx="102869" cy="4713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接點 80"/>
          <p:cNvCxnSpPr/>
          <p:nvPr/>
        </p:nvCxnSpPr>
        <p:spPr>
          <a:xfrm>
            <a:off x="6909434" y="5827544"/>
            <a:ext cx="102869" cy="4713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接點 82"/>
          <p:cNvCxnSpPr/>
          <p:nvPr/>
        </p:nvCxnSpPr>
        <p:spPr>
          <a:xfrm flipV="1">
            <a:off x="10365763" y="4686792"/>
            <a:ext cx="898585" cy="7736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接點 84"/>
          <p:cNvCxnSpPr/>
          <p:nvPr/>
        </p:nvCxnSpPr>
        <p:spPr>
          <a:xfrm flipV="1">
            <a:off x="10418771" y="4852500"/>
            <a:ext cx="792567" cy="7736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接點 86"/>
          <p:cNvCxnSpPr/>
          <p:nvPr/>
        </p:nvCxnSpPr>
        <p:spPr>
          <a:xfrm>
            <a:off x="10494220" y="4956428"/>
            <a:ext cx="0" cy="54404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接點 89"/>
          <p:cNvCxnSpPr>
            <a:cxnSpLocks/>
          </p:cNvCxnSpPr>
          <p:nvPr/>
        </p:nvCxnSpPr>
        <p:spPr>
          <a:xfrm flipH="1">
            <a:off x="11210866" y="4891183"/>
            <a:ext cx="472" cy="65252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接點 90"/>
          <p:cNvCxnSpPr>
            <a:cxnSpLocks/>
          </p:cNvCxnSpPr>
          <p:nvPr/>
        </p:nvCxnSpPr>
        <p:spPr>
          <a:xfrm>
            <a:off x="11038411" y="5409916"/>
            <a:ext cx="172455" cy="10601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接點 91"/>
          <p:cNvCxnSpPr/>
          <p:nvPr/>
        </p:nvCxnSpPr>
        <p:spPr>
          <a:xfrm>
            <a:off x="11074283" y="4459357"/>
            <a:ext cx="190065" cy="9276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接點 92"/>
          <p:cNvCxnSpPr/>
          <p:nvPr/>
        </p:nvCxnSpPr>
        <p:spPr>
          <a:xfrm flipV="1">
            <a:off x="10571171" y="5044656"/>
            <a:ext cx="562744" cy="7736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線接點 94"/>
          <p:cNvCxnSpPr/>
          <p:nvPr/>
        </p:nvCxnSpPr>
        <p:spPr>
          <a:xfrm flipV="1">
            <a:off x="10571171" y="5263537"/>
            <a:ext cx="562744" cy="7736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接點 95"/>
          <p:cNvCxnSpPr/>
          <p:nvPr/>
        </p:nvCxnSpPr>
        <p:spPr>
          <a:xfrm>
            <a:off x="10852543" y="4492136"/>
            <a:ext cx="0" cy="102642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3CA79815-1CF4-48B3-8DEE-72DE181675EA}"/>
              </a:ext>
            </a:extLst>
          </p:cNvPr>
          <p:cNvSpPr/>
          <p:nvPr/>
        </p:nvSpPr>
        <p:spPr>
          <a:xfrm>
            <a:off x="8232246" y="879120"/>
            <a:ext cx="2313454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600" dirty="0"/>
              <a:t>甜</a:t>
            </a:r>
            <a:endParaRPr lang="zh-CN" altLang="en-US" sz="16600" dirty="0"/>
          </a:p>
        </p:txBody>
      </p:sp>
      <p:cxnSp>
        <p:nvCxnSpPr>
          <p:cNvPr id="43" name="直線接點 34">
            <a:extLst>
              <a:ext uri="{FF2B5EF4-FFF2-40B4-BE49-F238E27FC236}">
                <a16:creationId xmlns:a16="http://schemas.microsoft.com/office/drawing/2014/main" id="{DC1AAD59-262E-4C43-982B-96A3E8289BC6}"/>
              </a:ext>
            </a:extLst>
          </p:cNvPr>
          <p:cNvCxnSpPr>
            <a:cxnSpLocks/>
          </p:cNvCxnSpPr>
          <p:nvPr/>
        </p:nvCxnSpPr>
        <p:spPr>
          <a:xfrm flipV="1">
            <a:off x="8582485" y="1774880"/>
            <a:ext cx="589620" cy="7808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282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9" descr="6a2_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" t="5902" r="9045" b="6944"/>
          <a:stretch>
            <a:fillRect/>
          </a:stretch>
        </p:blipFill>
        <p:spPr bwMode="auto">
          <a:xfrm>
            <a:off x="0" y="-8394"/>
            <a:ext cx="12192000" cy="6858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CC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76292"/>
          </a:xfrm>
        </p:spPr>
        <p:txBody>
          <a:bodyPr/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課文段落分析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68828" y="1541418"/>
            <a:ext cx="10515600" cy="198555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讀一讀課文第一段，猜猜能代表整段意思的是哪句話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545206" y="3429000"/>
            <a:ext cx="11101588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40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中國</a:t>
            </a: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菜素來以色、香、味、形俱全而聞名於世。</a:t>
            </a:r>
          </a:p>
        </p:txBody>
      </p:sp>
      <p:pic>
        <p:nvPicPr>
          <p:cNvPr id="2050" name="Picture 2" descr="ãå°è©±æ¡ãçåçæå°çµæ">
            <a:extLst>
              <a:ext uri="{FF2B5EF4-FFF2-40B4-BE49-F238E27FC236}">
                <a16:creationId xmlns:a16="http://schemas.microsoft.com/office/drawing/2014/main" id="{E4F661A3-0E1C-4CAB-85D4-34BFCF8BA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875" y1="13346" x2="25313" y2="26325"/>
                        <a14:foregroundMark x1="11875" y1="13163" x2="23438" y2="32176"/>
                        <a14:foregroundMark x1="6094" y1="21755" x2="6094" y2="21755"/>
                        <a14:foregroundMark x1="7344" y1="18099" x2="7344" y2="18099"/>
                        <a14:foregroundMark x1="5469" y1="13711" x2="5469" y2="13711"/>
                        <a14:foregroundMark x1="7500" y1="9141" x2="7500" y2="9141"/>
                        <a14:foregroundMark x1="15313" y1="2377" x2="15313" y2="2377"/>
                        <a14:foregroundMark x1="15781" y1="4205" x2="15781" y2="4205"/>
                        <a14:foregroundMark x1="22344" y1="1097" x2="22344" y2="1097"/>
                        <a14:foregroundMark x1="24063" y1="4205" x2="24063" y2="4205"/>
                        <a14:foregroundMark x1="23906" y1="6033" x2="23906" y2="6033"/>
                        <a14:foregroundMark x1="16406" y1="4936" x2="16406" y2="4936"/>
                        <a14:foregroundMark x1="9063" y1="11517" x2="9063" y2="11517"/>
                        <a14:foregroundMark x1="5000" y1="15539" x2="5000" y2="15539"/>
                        <a14:foregroundMark x1="6875" y1="25411" x2="6875" y2="25411"/>
                        <a14:foregroundMark x1="11875" y1="72761" x2="12812" y2="72761"/>
                        <a14:foregroundMark x1="12812" y1="73309" x2="14844" y2="74223"/>
                        <a14:foregroundMark x1="31406" y1="81353" x2="26563" y2="95247"/>
                        <a14:foregroundMark x1="37344" y1="83912" x2="51406" y2="82450"/>
                        <a14:foregroundMark x1="52188" y1="83547" x2="55625" y2="79525"/>
                        <a14:foregroundMark x1="62969" y1="82633" x2="75156" y2="84278"/>
                        <a14:foregroundMark x1="84688" y1="74040" x2="81406" y2="80439"/>
                        <a14:foregroundMark x1="95000" y1="30165" x2="94063" y2="37660"/>
                        <a14:foregroundMark x1="97969" y1="55576" x2="87031" y2="67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280" y="4136886"/>
            <a:ext cx="3840480" cy="255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7CB4D1FD-3F23-4B77-9288-043569A57A7D}"/>
              </a:ext>
            </a:extLst>
          </p:cNvPr>
          <p:cNvSpPr/>
          <p:nvPr/>
        </p:nvSpPr>
        <p:spPr>
          <a:xfrm>
            <a:off x="7806295" y="4859382"/>
            <a:ext cx="2614449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000" dirty="0">
                <a:solidFill>
                  <a:srgbClr val="FF0000"/>
                </a:solidFill>
              </a:rPr>
              <a:t>中心句</a:t>
            </a:r>
          </a:p>
        </p:txBody>
      </p:sp>
    </p:spTree>
    <p:extLst>
      <p:ext uri="{BB962C8B-B14F-4D97-AF65-F5344CB8AC3E}">
        <p14:creationId xmlns:p14="http://schemas.microsoft.com/office/powerpoint/2010/main" val="421654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774" t="43698" r="19254" b="34178"/>
          <a:stretch/>
        </p:blipFill>
        <p:spPr>
          <a:xfrm>
            <a:off x="327990" y="3892165"/>
            <a:ext cx="11661915" cy="2502234"/>
          </a:xfrm>
          <a:prstGeom prst="rect">
            <a:avLst/>
          </a:prstGeom>
        </p:spPr>
      </p:pic>
      <p:pic>
        <p:nvPicPr>
          <p:cNvPr id="5" name="內容版面配置區 3"/>
          <p:cNvPicPr>
            <a:picLocks noChangeAspect="1"/>
          </p:cNvPicPr>
          <p:nvPr/>
        </p:nvPicPr>
        <p:blipFill rotWithShape="1">
          <a:blip r:embed="rId2"/>
          <a:srcRect l="22774" t="14280" r="22417" b="55603"/>
          <a:stretch/>
        </p:blipFill>
        <p:spPr>
          <a:xfrm>
            <a:off x="327990" y="556659"/>
            <a:ext cx="11025809" cy="3406302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2987898" y="5402311"/>
            <a:ext cx="6915955" cy="72163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5912825" y="6268398"/>
            <a:ext cx="10661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開頭</a:t>
            </a:r>
            <a:endParaRPr lang="en-US" altLang="zh-TW" sz="3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  <p:sp>
        <p:nvSpPr>
          <p:cNvPr id="8" name="標題 4">
            <a:extLst>
              <a:ext uri="{FF2B5EF4-FFF2-40B4-BE49-F238E27FC236}">
                <a16:creationId xmlns:a16="http://schemas.microsoft.com/office/drawing/2014/main" id="{447FEB71-40D0-4EED-A9E3-7767BFD3CA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67776" y="-526629"/>
            <a:ext cx="3324224" cy="1451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         完成書</a:t>
            </a:r>
            <a:r>
              <a:rPr lang="en-US" altLang="zh-TW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P27</a:t>
            </a:r>
            <a:endParaRPr lang="zh-TW" altLang="en-US" sz="4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8739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774" t="43698" r="19254" b="34178"/>
          <a:stretch/>
        </p:blipFill>
        <p:spPr>
          <a:xfrm>
            <a:off x="327990" y="3892165"/>
            <a:ext cx="11661915" cy="2502234"/>
          </a:xfrm>
          <a:prstGeom prst="rect">
            <a:avLst/>
          </a:prstGeom>
        </p:spPr>
      </p:pic>
      <p:pic>
        <p:nvPicPr>
          <p:cNvPr id="5" name="內容版面配置區 3"/>
          <p:cNvPicPr>
            <a:picLocks noChangeAspect="1"/>
          </p:cNvPicPr>
          <p:nvPr/>
        </p:nvPicPr>
        <p:blipFill rotWithShape="1">
          <a:blip r:embed="rId2"/>
          <a:srcRect l="22774" t="14280" r="22417" b="55603"/>
          <a:stretch/>
        </p:blipFill>
        <p:spPr>
          <a:xfrm>
            <a:off x="327990" y="556659"/>
            <a:ext cx="11025809" cy="3406302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4214655" y="2579752"/>
            <a:ext cx="101995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開頭</a:t>
            </a:r>
            <a:endParaRPr lang="en-US" altLang="zh-TW" sz="3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694467" y="2579752"/>
            <a:ext cx="101113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結尾</a:t>
            </a:r>
            <a:endParaRPr lang="en-US" altLang="zh-TW" sz="3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987898" y="5402311"/>
            <a:ext cx="6915955" cy="72163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5912825" y="6268398"/>
            <a:ext cx="10661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開頭</a:t>
            </a:r>
            <a:endParaRPr lang="en-US" altLang="zh-TW" sz="32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  <p:sp>
        <p:nvSpPr>
          <p:cNvPr id="8" name="標題 4">
            <a:extLst>
              <a:ext uri="{FF2B5EF4-FFF2-40B4-BE49-F238E27FC236}">
                <a16:creationId xmlns:a16="http://schemas.microsoft.com/office/drawing/2014/main" id="{447FEB71-40D0-4EED-A9E3-7767BFD3CA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67776" y="-526629"/>
            <a:ext cx="3324224" cy="1451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         完成書</a:t>
            </a:r>
            <a:r>
              <a:rPr lang="en-US" altLang="zh-TW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P27</a:t>
            </a:r>
            <a:endParaRPr lang="zh-TW" altLang="en-US" sz="4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6513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  <p:bldP spid="14" grpId="0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訂 2">
      <a:majorFont>
        <a:latin typeface="標楷體"/>
        <a:ea typeface="標楷體"/>
        <a:cs typeface=""/>
      </a:majorFont>
      <a:minorFont>
        <a:latin typeface="標楷體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1215</TotalTime>
  <Words>852</Words>
  <Application>Microsoft Office PowerPoint</Application>
  <PresentationFormat>寬螢幕</PresentationFormat>
  <Paragraphs>185</Paragraphs>
  <Slides>31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36" baseType="lpstr">
      <vt:lpstr>標楷體</vt:lpstr>
      <vt:lpstr>Arial</vt:lpstr>
      <vt:lpstr>Arial</vt:lpstr>
      <vt:lpstr>Calibri</vt:lpstr>
      <vt:lpstr>Office 佈景主題</vt:lpstr>
      <vt:lpstr>1.甚麼是 色、香、味 俱全?</vt:lpstr>
      <vt:lpstr>初讀課文－自由朗讀</vt:lpstr>
      <vt:lpstr>說明方法</vt:lpstr>
      <vt:lpstr>讀一讀</vt:lpstr>
      <vt:lpstr>圈生字(11個)</vt:lpstr>
      <vt:lpstr>注意:易錯的生字</vt:lpstr>
      <vt:lpstr>課文段落分析</vt:lpstr>
      <vt:lpstr>                    完成書P27</vt:lpstr>
      <vt:lpstr>                    完成書P27</vt:lpstr>
      <vt:lpstr>2-6段落                          P27</vt:lpstr>
      <vt:lpstr>PowerPoint 簡報</vt:lpstr>
      <vt:lpstr>PowerPoint 簡報</vt:lpstr>
      <vt:lpstr>1. 中國菜素來以甚麼聞名於世?</vt:lpstr>
      <vt:lpstr>PowerPoint 簡報</vt:lpstr>
      <vt:lpstr>1.中國菜有哪些烹調方法?</vt:lpstr>
      <vt:lpstr>PowerPoint 簡報</vt:lpstr>
      <vt:lpstr>                    完成書P26</vt:lpstr>
      <vt:lpstr>                    完成書P26</vt:lpstr>
      <vt:lpstr>PowerPoint 簡報</vt:lpstr>
      <vt:lpstr>1.中國有哪八大菜系？</vt:lpstr>
      <vt:lpstr>2.中國八大菜系是如何形成的?</vt:lpstr>
      <vt:lpstr>1.為甚麼說中國菜是一門博大精深的藝術?</vt:lpstr>
      <vt:lpstr>PowerPoint 簡報</vt:lpstr>
      <vt:lpstr>中國菜的特點:</vt:lpstr>
      <vt:lpstr>完成書P27</vt:lpstr>
      <vt:lpstr>完成書P27</vt:lpstr>
      <vt:lpstr>語文連線                            完成書P29</vt:lpstr>
      <vt:lpstr>語文連線                            完成書P29</vt:lpstr>
      <vt:lpstr>PowerPoint 簡報</vt:lpstr>
      <vt:lpstr>PowerPoint 簡報</vt:lpstr>
      <vt:lpstr>請同學完成習作  第五課(P.8-P.9)  (請於10月13日（三）下午5點前拍照上傳作業，亦可提前遞交。)  (檔案名稱請改為「學號 語文P5X姓名」，如「1語文P5A陳大文」，方便老師跟進學習情況。)    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五.色香味俱全的中國菜</dc:title>
  <dc:creator>Administrator</dc:creator>
  <cp:lastModifiedBy>sf-te</cp:lastModifiedBy>
  <cp:revision>135</cp:revision>
  <dcterms:created xsi:type="dcterms:W3CDTF">2016-09-25T07:13:29Z</dcterms:created>
  <dcterms:modified xsi:type="dcterms:W3CDTF">2021-10-08T07:41:06Z</dcterms:modified>
</cp:coreProperties>
</file>